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sldIdLst>
    <p:sldId id="282" r:id="rId2"/>
    <p:sldId id="351" r:id="rId3"/>
    <p:sldId id="293" r:id="rId4"/>
    <p:sldId id="324" r:id="rId5"/>
    <p:sldId id="354" r:id="rId6"/>
    <p:sldId id="321" r:id="rId7"/>
    <p:sldId id="304" r:id="rId8"/>
    <p:sldId id="305" r:id="rId9"/>
    <p:sldId id="313" r:id="rId10"/>
    <p:sldId id="314" r:id="rId11"/>
    <p:sldId id="310" r:id="rId12"/>
    <p:sldId id="315" r:id="rId13"/>
    <p:sldId id="361" r:id="rId14"/>
    <p:sldId id="306" r:id="rId15"/>
    <p:sldId id="288" r:id="rId16"/>
    <p:sldId id="336" r:id="rId17"/>
    <p:sldId id="317" r:id="rId18"/>
    <p:sldId id="311" r:id="rId19"/>
    <p:sldId id="312" r:id="rId20"/>
    <p:sldId id="308" r:id="rId21"/>
    <p:sldId id="298" r:id="rId22"/>
    <p:sldId id="316" r:id="rId23"/>
    <p:sldId id="318" r:id="rId24"/>
    <p:sldId id="319" r:id="rId25"/>
    <p:sldId id="325" r:id="rId26"/>
    <p:sldId id="327" r:id="rId27"/>
    <p:sldId id="326" r:id="rId28"/>
    <p:sldId id="363" r:id="rId29"/>
    <p:sldId id="371" r:id="rId30"/>
    <p:sldId id="372" r:id="rId31"/>
    <p:sldId id="373" r:id="rId32"/>
    <p:sldId id="374" r:id="rId33"/>
    <p:sldId id="375" r:id="rId34"/>
    <p:sldId id="376" r:id="rId35"/>
    <p:sldId id="377" r:id="rId36"/>
    <p:sldId id="378" r:id="rId37"/>
    <p:sldId id="379" r:id="rId38"/>
    <p:sldId id="380" r:id="rId39"/>
    <p:sldId id="396" r:id="rId40"/>
    <p:sldId id="397" r:id="rId41"/>
    <p:sldId id="400" r:id="rId42"/>
    <p:sldId id="398" r:id="rId43"/>
    <p:sldId id="399" r:id="rId44"/>
    <p:sldId id="401"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290" r:id="rId61"/>
    <p:sldId id="330" r:id="rId62"/>
    <p:sldId id="364" r:id="rId63"/>
    <p:sldId id="307" r:id="rId64"/>
    <p:sldId id="362" r:id="rId65"/>
    <p:sldId id="337" r:id="rId66"/>
    <p:sldId id="368" r:id="rId67"/>
    <p:sldId id="369" r:id="rId68"/>
    <p:sldId id="340" r:id="rId69"/>
    <p:sldId id="339" r:id="rId70"/>
    <p:sldId id="341" r:id="rId71"/>
    <p:sldId id="342"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1pPr>
    <a:lvl2pPr marL="4572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2pPr>
    <a:lvl3pPr marL="9144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3pPr>
    <a:lvl4pPr marL="13716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4pPr>
    <a:lvl5pPr marL="18288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5pPr>
    <a:lvl6pPr marL="2286000" algn="l" defTabSz="914400" rtl="0" eaLnBrk="1" latinLnBrk="0" hangingPunct="1">
      <a:defRPr sz="2400" kern="1200">
        <a:solidFill>
          <a:schemeClr val="tx1"/>
        </a:solidFill>
        <a:latin typeface="Lucida Grande" pitchFamily="-112" charset="0"/>
        <a:ea typeface="Geneva" pitchFamily="-112" charset="-128"/>
        <a:cs typeface="+mn-cs"/>
      </a:defRPr>
    </a:lvl6pPr>
    <a:lvl7pPr marL="2743200" algn="l" defTabSz="914400" rtl="0" eaLnBrk="1" latinLnBrk="0" hangingPunct="1">
      <a:defRPr sz="2400" kern="1200">
        <a:solidFill>
          <a:schemeClr val="tx1"/>
        </a:solidFill>
        <a:latin typeface="Lucida Grande" pitchFamily="-112" charset="0"/>
        <a:ea typeface="Geneva" pitchFamily="-112" charset="-128"/>
        <a:cs typeface="+mn-cs"/>
      </a:defRPr>
    </a:lvl7pPr>
    <a:lvl8pPr marL="3200400" algn="l" defTabSz="914400" rtl="0" eaLnBrk="1" latinLnBrk="0" hangingPunct="1">
      <a:defRPr sz="2400" kern="1200">
        <a:solidFill>
          <a:schemeClr val="tx1"/>
        </a:solidFill>
        <a:latin typeface="Lucida Grande" pitchFamily="-112" charset="0"/>
        <a:ea typeface="Geneva" pitchFamily="-112" charset="-128"/>
        <a:cs typeface="+mn-cs"/>
      </a:defRPr>
    </a:lvl8pPr>
    <a:lvl9pPr marL="3657600" algn="l" defTabSz="914400" rtl="0" eaLnBrk="1" latinLnBrk="0" hangingPunct="1">
      <a:defRPr sz="2400" kern="1200">
        <a:solidFill>
          <a:schemeClr val="tx1"/>
        </a:solidFill>
        <a:latin typeface="Lucida Grande" pitchFamily="-112" charset="0"/>
        <a:ea typeface="Geneva"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A3A5"/>
    <a:srgbClr val="E86B50"/>
    <a:srgbClr val="E0A350"/>
    <a:srgbClr val="F5A326"/>
    <a:srgbClr val="596171"/>
    <a:srgbClr val="781450"/>
    <a:srgbClr val="000000"/>
    <a:srgbClr val="B5D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9" autoAdjust="0"/>
    <p:restoredTop sz="90929"/>
  </p:normalViewPr>
  <p:slideViewPr>
    <p:cSldViewPr>
      <p:cViewPr varScale="1">
        <p:scale>
          <a:sx n="103" d="100"/>
          <a:sy n="103"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Colum:Documents:My%20Projects:2011:Stop%20Food%20Waste:Commercial%20Sector:Organics%20Calc.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9.2592592592593281E-2"/>
          <c:w val="1"/>
          <c:h val="0.87350427350427751"/>
        </c:manualLayout>
      </c:layout>
      <c:pie3DChart>
        <c:varyColors val="1"/>
        <c:dLbls>
          <c:showLegendKey val="0"/>
          <c:showVal val="0"/>
          <c:showCatName val="0"/>
          <c:showSerName val="0"/>
          <c:showPercent val="0"/>
          <c:showBubbleSize val="0"/>
          <c:showLeaderLines val="0"/>
        </c:dLbls>
      </c:pie3DChart>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Lucida Grande" pitchFamily="-48" charset="0"/>
                <a:ea typeface="Geneva" pitchFamily="-48" charset="-128"/>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Lucida Grande" pitchFamily="-48" charset="0"/>
                <a:ea typeface="Geneva" pitchFamily="-48" charset="-128"/>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Lucida Grande" pitchFamily="-48" charset="0"/>
                <a:ea typeface="Geneva" pitchFamily="-48" charset="-128"/>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Lucida Grande" pitchFamily="-48" charset="0"/>
                <a:ea typeface="Geneva" pitchFamily="-48" charset="-128"/>
              </a:defRPr>
            </a:lvl1pPr>
          </a:lstStyle>
          <a:p>
            <a:pPr>
              <a:defRPr/>
            </a:pPr>
            <a:fld id="{F3A6C1D4-469B-476A-AADF-8A1124DAACB0}" type="slidenum">
              <a:rPr lang="en-US"/>
              <a:pPr>
                <a:defRPr/>
              </a:pPr>
              <a:t>‹#›</a:t>
            </a:fld>
            <a:endParaRPr lang="en-US"/>
          </a:p>
        </p:txBody>
      </p:sp>
    </p:spTree>
    <p:extLst>
      <p:ext uri="{BB962C8B-B14F-4D97-AF65-F5344CB8AC3E}">
        <p14:creationId xmlns:p14="http://schemas.microsoft.com/office/powerpoint/2010/main" val="721138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48" charset="0"/>
        <a:ea typeface="Geneva" pitchFamily="-48" charset="-128"/>
        <a:cs typeface="+mn-cs"/>
      </a:defRPr>
    </a:lvl1pPr>
    <a:lvl2pPr marL="457200" algn="l" rtl="0" eaLnBrk="0" fontAlgn="base" hangingPunct="0">
      <a:spcBef>
        <a:spcPct val="30000"/>
      </a:spcBef>
      <a:spcAft>
        <a:spcPct val="0"/>
      </a:spcAft>
      <a:defRPr sz="1200" kern="1200">
        <a:solidFill>
          <a:schemeClr val="tx1"/>
        </a:solidFill>
        <a:latin typeface="Lucida Grande" pitchFamily="-48" charset="0"/>
        <a:ea typeface="Geneva" pitchFamily="-48" charset="-128"/>
        <a:cs typeface="+mn-cs"/>
      </a:defRPr>
    </a:lvl2pPr>
    <a:lvl3pPr marL="914400" algn="l" rtl="0" eaLnBrk="0" fontAlgn="base" hangingPunct="0">
      <a:spcBef>
        <a:spcPct val="30000"/>
      </a:spcBef>
      <a:spcAft>
        <a:spcPct val="0"/>
      </a:spcAft>
      <a:defRPr sz="1200" kern="1200">
        <a:solidFill>
          <a:schemeClr val="tx1"/>
        </a:solidFill>
        <a:latin typeface="Lucida Grande" pitchFamily="-48" charset="0"/>
        <a:ea typeface="Geneva" pitchFamily="-48"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48" charset="0"/>
        <a:ea typeface="Geneva" pitchFamily="-48"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48" charset="0"/>
        <a:ea typeface="Geneva"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B567BDF-0BF5-4806-B3B1-E464EC3A28E3}" type="slidenum">
              <a:rPr lang="en-US" smtClean="0">
                <a:latin typeface="Lucida Grande" pitchFamily="-112" charset="0"/>
                <a:ea typeface="Geneva" pitchFamily="-112" charset="-128"/>
              </a:rPr>
              <a:pPr/>
              <a:t>1</a:t>
            </a:fld>
            <a:endParaRPr lang="en-US" smtClean="0">
              <a:latin typeface="Lucida Grande" pitchFamily="-112" charset="0"/>
              <a:ea typeface="Geneva" pitchFamily="-112"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2738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673391D-088D-4A97-84B3-2F433453AC85}" type="slidenum">
              <a:rPr lang="en-US" smtClean="0">
                <a:latin typeface="Lucida Grande" pitchFamily="-112" charset="0"/>
                <a:ea typeface="Geneva" pitchFamily="-112" charset="-128"/>
              </a:rPr>
              <a:pPr/>
              <a:t>10</a:t>
            </a:fld>
            <a:endParaRPr lang="en-US" smtClean="0">
              <a:latin typeface="Lucida Grande" pitchFamily="-112" charset="0"/>
              <a:ea typeface="Geneva" pitchFamily="-112"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59912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D9D803A-C3CF-48E0-B779-ADBABD808449}" type="slidenum">
              <a:rPr lang="en-US" smtClean="0">
                <a:latin typeface="Lucida Grande" pitchFamily="-112" charset="0"/>
                <a:ea typeface="Geneva" pitchFamily="-112" charset="-128"/>
              </a:rPr>
              <a:pPr/>
              <a:t>11</a:t>
            </a:fld>
            <a:endParaRPr lang="en-US" smtClean="0">
              <a:latin typeface="Lucida Grande" pitchFamily="-112" charset="0"/>
              <a:ea typeface="Geneva" pitchFamily="-112"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43950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E924FC0-B5E4-4528-BC81-63A4DBEC3AB1}" type="slidenum">
              <a:rPr lang="en-US" smtClean="0">
                <a:latin typeface="Lucida Grande" pitchFamily="-112" charset="0"/>
                <a:ea typeface="Geneva" pitchFamily="-112" charset="-128"/>
              </a:rPr>
              <a:pPr/>
              <a:t>12</a:t>
            </a:fld>
            <a:endParaRPr lang="en-US" smtClean="0">
              <a:latin typeface="Lucida Grande" pitchFamily="-112" charset="0"/>
              <a:ea typeface="Geneva" pitchFamily="-112"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81034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4A4FA07-E98F-4BF2-ADEE-7FA3229B126F}" type="slidenum">
              <a:rPr lang="en-US" smtClean="0">
                <a:latin typeface="Lucida Grande" pitchFamily="-112" charset="0"/>
                <a:ea typeface="Geneva" pitchFamily="-112" charset="-128"/>
              </a:rPr>
              <a:pPr/>
              <a:t>13</a:t>
            </a:fld>
            <a:endParaRPr lang="en-US" smtClean="0">
              <a:latin typeface="Lucida Grande" pitchFamily="-112" charset="0"/>
              <a:ea typeface="Geneva" pitchFamily="-112"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73490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DD6E2EE-8426-478A-AFBA-90BD9B592485}" type="slidenum">
              <a:rPr lang="en-US" smtClean="0">
                <a:latin typeface="Lucida Grande" pitchFamily="-112" charset="0"/>
                <a:ea typeface="Geneva" pitchFamily="-112" charset="-128"/>
              </a:rPr>
              <a:pPr/>
              <a:t>14</a:t>
            </a:fld>
            <a:endParaRPr lang="en-US" smtClean="0">
              <a:latin typeface="Lucida Grande" pitchFamily="-112" charset="0"/>
              <a:ea typeface="Geneva" pitchFamily="-112"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23142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8110212-A58F-4DCE-B8EF-18AF345E5479}" type="slidenum">
              <a:rPr lang="en-US" smtClean="0">
                <a:latin typeface="Lucida Grande" pitchFamily="-112" charset="0"/>
                <a:ea typeface="Geneva" pitchFamily="-112" charset="-128"/>
              </a:rPr>
              <a:pPr/>
              <a:t>15</a:t>
            </a:fld>
            <a:endParaRPr lang="en-US" smtClean="0">
              <a:latin typeface="Lucida Grande" pitchFamily="-112" charset="0"/>
              <a:ea typeface="Geneva" pitchFamily="-112"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7569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A2C945-41A4-4263-A1DA-080FAD731944}" type="slidenum">
              <a:rPr lang="en-US" smtClean="0">
                <a:latin typeface="Lucida Grande" pitchFamily="-112" charset="0"/>
                <a:ea typeface="Geneva" pitchFamily="-112" charset="-128"/>
              </a:rPr>
              <a:pPr/>
              <a:t>16</a:t>
            </a:fld>
            <a:endParaRPr lang="en-US" smtClean="0">
              <a:latin typeface="Lucida Grande" pitchFamily="-112" charset="0"/>
              <a:ea typeface="Geneva" pitchFamily="-112"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57267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1D73086-ECBC-4708-97EC-DDCB169F45D9}" type="slidenum">
              <a:rPr lang="en-US" smtClean="0">
                <a:latin typeface="Lucida Grande" pitchFamily="-112" charset="0"/>
                <a:ea typeface="Geneva" pitchFamily="-112" charset="-128"/>
              </a:rPr>
              <a:pPr/>
              <a:t>17</a:t>
            </a:fld>
            <a:endParaRPr lang="en-US" smtClean="0">
              <a:latin typeface="Lucida Grande" pitchFamily="-112" charset="0"/>
              <a:ea typeface="Geneva" pitchFamily="-112"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8177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1A55471-3A99-47D2-A30D-8F8D97899B3D}" type="slidenum">
              <a:rPr lang="en-US" smtClean="0">
                <a:latin typeface="Lucida Grande" pitchFamily="-112" charset="0"/>
                <a:ea typeface="Geneva" pitchFamily="-112" charset="-128"/>
              </a:rPr>
              <a:pPr/>
              <a:t>18</a:t>
            </a:fld>
            <a:endParaRPr lang="en-US" smtClean="0">
              <a:latin typeface="Lucida Grande" pitchFamily="-112" charset="0"/>
              <a:ea typeface="Geneva" pitchFamily="-112"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56109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2911D23-14CB-4609-AAD2-4163D6A1D609}" type="slidenum">
              <a:rPr lang="en-US" smtClean="0">
                <a:latin typeface="Lucida Grande" pitchFamily="-112" charset="0"/>
                <a:ea typeface="Geneva" pitchFamily="-112" charset="-128"/>
              </a:rPr>
              <a:pPr/>
              <a:t>19</a:t>
            </a:fld>
            <a:endParaRPr lang="en-US" smtClean="0">
              <a:latin typeface="Lucida Grande" pitchFamily="-112" charset="0"/>
              <a:ea typeface="Geneva" pitchFamily="-112"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2899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A2C624-6982-4EFF-A64D-3413287FFA85}" type="slidenum">
              <a:rPr lang="en-US" smtClean="0">
                <a:latin typeface="Lucida Grande" pitchFamily="-112" charset="0"/>
                <a:ea typeface="Geneva" pitchFamily="-112" charset="-128"/>
              </a:rPr>
              <a:pPr/>
              <a:t>2</a:t>
            </a:fld>
            <a:endParaRPr lang="en-US" smtClean="0">
              <a:latin typeface="Lucida Grande" pitchFamily="-112" charset="0"/>
              <a:ea typeface="Geneva" pitchFamily="-112"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75589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F7B61D2-7E01-4F5A-8B55-BDC9A9B27E7B}" type="slidenum">
              <a:rPr lang="en-US" smtClean="0">
                <a:latin typeface="Lucida Grande" pitchFamily="-112" charset="0"/>
                <a:ea typeface="Geneva" pitchFamily="-112" charset="-128"/>
              </a:rPr>
              <a:pPr/>
              <a:t>20</a:t>
            </a:fld>
            <a:endParaRPr lang="en-US" smtClean="0">
              <a:latin typeface="Lucida Grande" pitchFamily="-112" charset="0"/>
              <a:ea typeface="Geneva" pitchFamily="-112"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73372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D5FF240-1420-4E80-AF9A-D27678FB5867}" type="slidenum">
              <a:rPr lang="en-US" smtClean="0">
                <a:latin typeface="Lucida Grande" pitchFamily="-112" charset="0"/>
                <a:ea typeface="Geneva" pitchFamily="-112" charset="-128"/>
              </a:rPr>
              <a:pPr/>
              <a:t>21</a:t>
            </a:fld>
            <a:endParaRPr lang="en-US" smtClean="0">
              <a:latin typeface="Lucida Grande" pitchFamily="-112" charset="0"/>
              <a:ea typeface="Geneva" pitchFamily="-11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9817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30045A8-0A45-458D-B35A-B37D885632CD}" type="slidenum">
              <a:rPr lang="en-US" smtClean="0">
                <a:latin typeface="Lucida Grande" pitchFamily="-112" charset="0"/>
                <a:ea typeface="Geneva" pitchFamily="-112" charset="-128"/>
              </a:rPr>
              <a:pPr/>
              <a:t>22</a:t>
            </a:fld>
            <a:endParaRPr lang="en-US" smtClean="0">
              <a:latin typeface="Lucida Grande" pitchFamily="-112" charset="0"/>
              <a:ea typeface="Geneva" pitchFamily="-112"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29005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692FBF2-E17C-450D-BA32-075F440C8B6E}" type="slidenum">
              <a:rPr lang="en-US" smtClean="0">
                <a:latin typeface="Lucida Grande" pitchFamily="-112" charset="0"/>
                <a:ea typeface="Geneva" pitchFamily="-112" charset="-128"/>
              </a:rPr>
              <a:pPr/>
              <a:t>23</a:t>
            </a:fld>
            <a:endParaRPr lang="en-US" smtClean="0">
              <a:latin typeface="Lucida Grande" pitchFamily="-112" charset="0"/>
              <a:ea typeface="Geneva" pitchFamily="-112"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418189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760FD60-F06D-4E60-B439-7D908E905E0F}" type="slidenum">
              <a:rPr lang="en-US" smtClean="0">
                <a:latin typeface="Lucida Grande" pitchFamily="-112" charset="0"/>
                <a:ea typeface="Geneva" pitchFamily="-112" charset="-128"/>
              </a:rPr>
              <a:pPr/>
              <a:t>24</a:t>
            </a:fld>
            <a:endParaRPr lang="en-US" smtClean="0">
              <a:latin typeface="Lucida Grande" pitchFamily="-112" charset="0"/>
              <a:ea typeface="Geneva" pitchFamily="-112"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637840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EAD81D7-8333-4722-B446-998AC59FBC1B}" type="slidenum">
              <a:rPr lang="en-US" smtClean="0">
                <a:latin typeface="Lucida Grande" pitchFamily="-112" charset="0"/>
                <a:ea typeface="Geneva" pitchFamily="-112" charset="-128"/>
              </a:rPr>
              <a:pPr/>
              <a:t>25</a:t>
            </a:fld>
            <a:endParaRPr lang="en-US" smtClean="0">
              <a:latin typeface="Lucida Grande" pitchFamily="-112" charset="0"/>
              <a:ea typeface="Geneva" pitchFamily="-112"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4995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2E7908-A6D5-48AE-9196-3B9E4324DDEA}" type="slidenum">
              <a:rPr lang="en-US" smtClean="0">
                <a:latin typeface="Lucida Grande" pitchFamily="-112" charset="0"/>
                <a:ea typeface="Geneva" pitchFamily="-112" charset="-128"/>
              </a:rPr>
              <a:pPr/>
              <a:t>26</a:t>
            </a:fld>
            <a:endParaRPr lang="en-US" smtClean="0">
              <a:latin typeface="Lucida Grande" pitchFamily="-112" charset="0"/>
              <a:ea typeface="Geneva" pitchFamily="-112"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403424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8813F1C-E0ED-4EBD-B801-873825B9BEA6}" type="slidenum">
              <a:rPr lang="en-US" smtClean="0">
                <a:latin typeface="Lucida Grande" pitchFamily="-112" charset="0"/>
                <a:ea typeface="Geneva" pitchFamily="-112" charset="-128"/>
              </a:rPr>
              <a:pPr/>
              <a:t>27</a:t>
            </a:fld>
            <a:endParaRPr lang="en-US" smtClean="0">
              <a:latin typeface="Lucida Grande" pitchFamily="-112" charset="0"/>
              <a:ea typeface="Geneva" pitchFamily="-112"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05699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B65953-BE72-4D5D-A0CD-F8B72D6B2F95}" type="slidenum">
              <a:rPr lang="en-US" smtClean="0">
                <a:latin typeface="Lucida Grande" pitchFamily="-112" charset="0"/>
                <a:ea typeface="Geneva" pitchFamily="-112" charset="-128"/>
              </a:rPr>
              <a:pPr/>
              <a:t>28</a:t>
            </a:fld>
            <a:endParaRPr lang="en-US" smtClean="0">
              <a:latin typeface="Lucida Grande" pitchFamily="-112" charset="0"/>
              <a:ea typeface="Geneva" pitchFamily="-112"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220372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F63D47F-5108-41E1-82C7-17B364D4BB3A}" type="slidenum">
              <a:rPr lang="en-US" smtClean="0">
                <a:latin typeface="Lucida Grande" pitchFamily="-112" charset="0"/>
                <a:ea typeface="Geneva" pitchFamily="-112" charset="-128"/>
              </a:rPr>
              <a:pPr/>
              <a:t>29</a:t>
            </a:fld>
            <a:endParaRPr lang="en-US" smtClean="0">
              <a:latin typeface="Lucida Grande" pitchFamily="-112" charset="0"/>
              <a:ea typeface="Geneva" pitchFamily="-112"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70714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E447A99-1C4B-49FE-BDFC-41A8F894FC21}" type="slidenum">
              <a:rPr lang="en-US" smtClean="0">
                <a:latin typeface="Lucida Grande" pitchFamily="-112" charset="0"/>
                <a:ea typeface="Geneva" pitchFamily="-112" charset="-128"/>
              </a:rPr>
              <a:pPr/>
              <a:t>3</a:t>
            </a:fld>
            <a:endParaRPr lang="en-US" smtClean="0">
              <a:latin typeface="Lucida Grande" pitchFamily="-112" charset="0"/>
              <a:ea typeface="Geneva" pitchFamily="-112"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5044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C56F69-111B-45BA-9C5F-24D7757CD68C}" type="slidenum">
              <a:rPr lang="en-US" smtClean="0">
                <a:latin typeface="Lucida Grande" pitchFamily="-112" charset="0"/>
                <a:ea typeface="Geneva" pitchFamily="-112" charset="-128"/>
              </a:rPr>
              <a:pPr/>
              <a:t>30</a:t>
            </a:fld>
            <a:endParaRPr lang="en-US" smtClean="0">
              <a:latin typeface="Lucida Grande" pitchFamily="-112" charset="0"/>
              <a:ea typeface="Geneva" pitchFamily="-112"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612248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703542-45D4-46F7-826D-890A6409BA85}" type="slidenum">
              <a:rPr lang="en-US" smtClean="0">
                <a:latin typeface="Lucida Grande" pitchFamily="-112" charset="0"/>
                <a:ea typeface="Geneva" pitchFamily="-112" charset="-128"/>
              </a:rPr>
              <a:pPr/>
              <a:t>31</a:t>
            </a:fld>
            <a:endParaRPr lang="en-US" smtClean="0">
              <a:latin typeface="Lucida Grande" pitchFamily="-112" charset="0"/>
              <a:ea typeface="Geneva" pitchFamily="-112"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091744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7C6EC0B-2566-47F2-AE25-A2034ED23760}" type="slidenum">
              <a:rPr lang="en-US" smtClean="0">
                <a:latin typeface="Lucida Grande" pitchFamily="-112" charset="0"/>
                <a:ea typeface="Geneva" pitchFamily="-112" charset="-128"/>
              </a:rPr>
              <a:pPr/>
              <a:t>32</a:t>
            </a:fld>
            <a:endParaRPr lang="en-US" smtClean="0">
              <a:latin typeface="Lucida Grande" pitchFamily="-112" charset="0"/>
              <a:ea typeface="Geneva" pitchFamily="-112"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956481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1793585-87FE-4FFF-B950-C6D65FF9E44C}" type="slidenum">
              <a:rPr lang="en-US" smtClean="0">
                <a:latin typeface="Lucida Grande" pitchFamily="-112" charset="0"/>
                <a:ea typeface="Geneva" pitchFamily="-112" charset="-128"/>
              </a:rPr>
              <a:pPr/>
              <a:t>33</a:t>
            </a:fld>
            <a:endParaRPr lang="en-US" smtClean="0">
              <a:latin typeface="Lucida Grande" pitchFamily="-112" charset="0"/>
              <a:ea typeface="Geneva" pitchFamily="-112"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759053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101E016-3BEF-4C4A-8B42-0DF21B631D7E}" type="slidenum">
              <a:rPr lang="en-US" smtClean="0">
                <a:latin typeface="Lucida Grande" pitchFamily="-112" charset="0"/>
                <a:ea typeface="Geneva" pitchFamily="-112" charset="-128"/>
              </a:rPr>
              <a:pPr/>
              <a:t>34</a:t>
            </a:fld>
            <a:endParaRPr lang="en-US" smtClean="0">
              <a:latin typeface="Lucida Grande" pitchFamily="-112" charset="0"/>
              <a:ea typeface="Geneva" pitchFamily="-112"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31319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83E5CB3-4E78-4973-ACC3-46C7D935C833}" type="slidenum">
              <a:rPr lang="en-US" smtClean="0">
                <a:latin typeface="Lucida Grande" pitchFamily="-112" charset="0"/>
                <a:ea typeface="Geneva" pitchFamily="-112" charset="-128"/>
              </a:rPr>
              <a:pPr/>
              <a:t>35</a:t>
            </a:fld>
            <a:endParaRPr lang="en-US" smtClean="0">
              <a:latin typeface="Lucida Grande" pitchFamily="-112" charset="0"/>
              <a:ea typeface="Geneva" pitchFamily="-112"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849687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7789880-48CF-467C-A893-E7D725552684}" type="slidenum">
              <a:rPr lang="en-US" smtClean="0">
                <a:latin typeface="Lucida Grande" pitchFamily="-112" charset="0"/>
                <a:ea typeface="Geneva" pitchFamily="-112" charset="-128"/>
              </a:rPr>
              <a:pPr/>
              <a:t>36</a:t>
            </a:fld>
            <a:endParaRPr lang="en-US" smtClean="0">
              <a:latin typeface="Lucida Grande" pitchFamily="-112" charset="0"/>
              <a:ea typeface="Geneva" pitchFamily="-112"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012288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2322EA2-002E-4EF4-A6AC-B34B26105752}" type="slidenum">
              <a:rPr lang="en-US" smtClean="0">
                <a:latin typeface="Lucida Grande" pitchFamily="-112" charset="0"/>
                <a:ea typeface="Geneva" pitchFamily="-112" charset="-128"/>
              </a:rPr>
              <a:pPr/>
              <a:t>37</a:t>
            </a:fld>
            <a:endParaRPr lang="en-US" smtClean="0">
              <a:latin typeface="Lucida Grande" pitchFamily="-112" charset="0"/>
              <a:ea typeface="Geneva" pitchFamily="-112"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482320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F58B4D8-8CA6-44F0-A476-E658A7D8C481}" type="slidenum">
              <a:rPr lang="en-US" smtClean="0">
                <a:latin typeface="Lucida Grande" pitchFamily="-112" charset="0"/>
                <a:ea typeface="Geneva" pitchFamily="-112" charset="-128"/>
              </a:rPr>
              <a:pPr/>
              <a:t>38</a:t>
            </a:fld>
            <a:endParaRPr lang="en-US" smtClean="0">
              <a:latin typeface="Lucida Grande" pitchFamily="-112" charset="0"/>
              <a:ea typeface="Geneva" pitchFamily="-112"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222096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B567BDF-0BF5-4806-B3B1-E464EC3A28E3}" type="slidenum">
              <a:rPr lang="en-US" smtClean="0">
                <a:latin typeface="Lucida Grande" pitchFamily="-112" charset="0"/>
                <a:ea typeface="Geneva" pitchFamily="-112" charset="-128"/>
              </a:rPr>
              <a:pPr/>
              <a:t>39</a:t>
            </a:fld>
            <a:endParaRPr lang="en-US" smtClean="0">
              <a:latin typeface="Lucida Grande" pitchFamily="-112" charset="0"/>
              <a:ea typeface="Geneva" pitchFamily="-112"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7231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F87795-A4F3-41AF-9B6C-825F6B6D649D}" type="slidenum">
              <a:rPr lang="en-US" smtClean="0">
                <a:latin typeface="Lucida Grande" pitchFamily="-112" charset="0"/>
                <a:ea typeface="Geneva" pitchFamily="-112" charset="-128"/>
              </a:rPr>
              <a:pPr/>
              <a:t>4</a:t>
            </a:fld>
            <a:endParaRPr lang="en-US" smtClean="0">
              <a:latin typeface="Lucida Grande" pitchFamily="-112" charset="0"/>
              <a:ea typeface="Geneva" pitchFamily="-11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690348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A2C624-6982-4EFF-A64D-3413287FFA85}" type="slidenum">
              <a:rPr lang="en-US" smtClean="0">
                <a:latin typeface="Lucida Grande" pitchFamily="-112" charset="0"/>
                <a:ea typeface="Geneva" pitchFamily="-112" charset="-128"/>
              </a:rPr>
              <a:pPr/>
              <a:t>40</a:t>
            </a:fld>
            <a:endParaRPr lang="en-US" smtClean="0">
              <a:latin typeface="Lucida Grande" pitchFamily="-112" charset="0"/>
              <a:ea typeface="Geneva" pitchFamily="-112"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48476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A2C624-6982-4EFF-A64D-3413287FFA85}" type="slidenum">
              <a:rPr lang="en-US" smtClean="0">
                <a:latin typeface="Lucida Grande" pitchFamily="-112" charset="0"/>
                <a:ea typeface="Geneva" pitchFamily="-112" charset="-128"/>
              </a:rPr>
              <a:pPr/>
              <a:t>41</a:t>
            </a:fld>
            <a:endParaRPr lang="en-US" smtClean="0">
              <a:latin typeface="Lucida Grande" pitchFamily="-112" charset="0"/>
              <a:ea typeface="Geneva" pitchFamily="-112"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489607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E447A99-1C4B-49FE-BDFC-41A8F894FC21}" type="slidenum">
              <a:rPr lang="en-US" smtClean="0">
                <a:latin typeface="Lucida Grande" pitchFamily="-112" charset="0"/>
                <a:ea typeface="Geneva" pitchFamily="-112" charset="-128"/>
              </a:rPr>
              <a:pPr/>
              <a:t>42</a:t>
            </a:fld>
            <a:endParaRPr lang="en-US" smtClean="0">
              <a:latin typeface="Lucida Grande" pitchFamily="-112" charset="0"/>
              <a:ea typeface="Geneva" pitchFamily="-112"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435894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F87795-A4F3-41AF-9B6C-825F6B6D649D}" type="slidenum">
              <a:rPr lang="en-US" smtClean="0">
                <a:latin typeface="Lucida Grande" pitchFamily="-112" charset="0"/>
                <a:ea typeface="Geneva" pitchFamily="-112" charset="-128"/>
              </a:rPr>
              <a:pPr/>
              <a:t>43</a:t>
            </a:fld>
            <a:endParaRPr lang="en-US" smtClean="0">
              <a:latin typeface="Lucida Grande" pitchFamily="-112" charset="0"/>
              <a:ea typeface="Geneva" pitchFamily="-11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203352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F87795-A4F3-41AF-9B6C-825F6B6D649D}" type="slidenum">
              <a:rPr lang="en-US" smtClean="0">
                <a:latin typeface="Lucida Grande" pitchFamily="-112" charset="0"/>
                <a:ea typeface="Geneva" pitchFamily="-112" charset="-128"/>
              </a:rPr>
              <a:pPr/>
              <a:t>44</a:t>
            </a:fld>
            <a:endParaRPr lang="en-US" smtClean="0">
              <a:latin typeface="Lucida Grande" pitchFamily="-112" charset="0"/>
              <a:ea typeface="Geneva" pitchFamily="-11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728449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68A40B3-C484-4BC3-A55E-F9A5E6E591C9}" type="slidenum">
              <a:rPr lang="en-US" smtClean="0">
                <a:latin typeface="Lucida Grande" pitchFamily="-112" charset="0"/>
                <a:ea typeface="Geneva" pitchFamily="-112" charset="-128"/>
              </a:rPr>
              <a:pPr/>
              <a:t>45</a:t>
            </a:fld>
            <a:endParaRPr lang="en-US" smtClean="0">
              <a:latin typeface="Lucida Grande" pitchFamily="-112" charset="0"/>
              <a:ea typeface="Geneva" pitchFamily="-112"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497142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987819E-E45B-4C88-819B-1193938BAF1A}" type="slidenum">
              <a:rPr lang="en-US" smtClean="0">
                <a:latin typeface="Lucida Grande" pitchFamily="-112" charset="0"/>
                <a:ea typeface="Geneva" pitchFamily="-112" charset="-128"/>
              </a:rPr>
              <a:pPr/>
              <a:t>46</a:t>
            </a:fld>
            <a:endParaRPr lang="en-US" smtClean="0">
              <a:latin typeface="Lucida Grande" pitchFamily="-112" charset="0"/>
              <a:ea typeface="Geneva" pitchFamily="-112"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550018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7C1E593-D369-4E70-80AB-F816B0B636B1}" type="slidenum">
              <a:rPr lang="en-US" smtClean="0">
                <a:latin typeface="Lucida Grande" pitchFamily="-112" charset="0"/>
                <a:ea typeface="Geneva" pitchFamily="-112" charset="-128"/>
              </a:rPr>
              <a:pPr/>
              <a:t>47</a:t>
            </a:fld>
            <a:endParaRPr lang="en-US" smtClean="0">
              <a:latin typeface="Lucida Grande" pitchFamily="-112" charset="0"/>
              <a:ea typeface="Geneva" pitchFamily="-112"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65516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6054820-8AA9-4A0F-AE41-E0E077151416}" type="slidenum">
              <a:rPr lang="en-US" smtClean="0">
                <a:latin typeface="Lucida Grande" pitchFamily="-112" charset="0"/>
                <a:ea typeface="Geneva" pitchFamily="-112" charset="-128"/>
              </a:rPr>
              <a:pPr/>
              <a:t>48</a:t>
            </a:fld>
            <a:endParaRPr lang="en-US" smtClean="0">
              <a:latin typeface="Lucida Grande" pitchFamily="-112" charset="0"/>
              <a:ea typeface="Geneva" pitchFamily="-112"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896917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661BBD9-E17A-4C04-AA41-CA32E51438C6}" type="slidenum">
              <a:rPr lang="en-US" smtClean="0">
                <a:latin typeface="Lucida Grande" pitchFamily="-112" charset="0"/>
                <a:ea typeface="Geneva" pitchFamily="-112" charset="-128"/>
              </a:rPr>
              <a:pPr/>
              <a:t>49</a:t>
            </a:fld>
            <a:endParaRPr lang="en-US" smtClean="0">
              <a:latin typeface="Lucida Grande" pitchFamily="-112" charset="0"/>
              <a:ea typeface="Geneva" pitchFamily="-112"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18753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0D61012-182F-4919-B562-27A041E2D5A7}" type="slidenum">
              <a:rPr lang="en-US" smtClean="0">
                <a:latin typeface="Lucida Grande" pitchFamily="-112" charset="0"/>
                <a:ea typeface="Geneva" pitchFamily="-112" charset="-128"/>
              </a:rPr>
              <a:pPr/>
              <a:t>5</a:t>
            </a:fld>
            <a:endParaRPr lang="en-US" smtClean="0">
              <a:latin typeface="Lucida Grande" pitchFamily="-112" charset="0"/>
              <a:ea typeface="Geneva" pitchFamily="-112"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397816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1E435DA-DF6E-483B-A158-4E921B16507D}" type="slidenum">
              <a:rPr lang="en-US" smtClean="0">
                <a:latin typeface="Lucida Grande" pitchFamily="-112" charset="0"/>
                <a:ea typeface="Geneva" pitchFamily="-112" charset="-128"/>
              </a:rPr>
              <a:pPr/>
              <a:t>50</a:t>
            </a:fld>
            <a:endParaRPr lang="en-US" smtClean="0">
              <a:latin typeface="Lucida Grande" pitchFamily="-112" charset="0"/>
              <a:ea typeface="Geneva" pitchFamily="-112"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647683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932A97B-C540-47E6-8470-119B71DD8E69}" type="slidenum">
              <a:rPr lang="en-US" smtClean="0">
                <a:latin typeface="Lucida Grande" pitchFamily="-112" charset="0"/>
                <a:ea typeface="Geneva" pitchFamily="-112" charset="-128"/>
              </a:rPr>
              <a:pPr/>
              <a:t>51</a:t>
            </a:fld>
            <a:endParaRPr lang="en-US" smtClean="0">
              <a:latin typeface="Lucida Grande" pitchFamily="-112" charset="0"/>
              <a:ea typeface="Geneva" pitchFamily="-112"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551620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787973D-24C9-45C9-B794-450E2FA712DC}" type="slidenum">
              <a:rPr lang="en-US" smtClean="0">
                <a:latin typeface="Lucida Grande" pitchFamily="-112" charset="0"/>
                <a:ea typeface="Geneva" pitchFamily="-112" charset="-128"/>
              </a:rPr>
              <a:pPr/>
              <a:t>52</a:t>
            </a:fld>
            <a:endParaRPr lang="en-US" smtClean="0">
              <a:latin typeface="Lucida Grande" pitchFamily="-112" charset="0"/>
              <a:ea typeface="Geneva" pitchFamily="-112"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171250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C4E6D1C-3970-481C-9B57-A8B38A8B2939}" type="slidenum">
              <a:rPr lang="en-US" smtClean="0">
                <a:latin typeface="Lucida Grande" pitchFamily="-112" charset="0"/>
                <a:ea typeface="Geneva" pitchFamily="-112" charset="-128"/>
              </a:rPr>
              <a:pPr/>
              <a:t>53</a:t>
            </a:fld>
            <a:endParaRPr lang="en-US" smtClean="0">
              <a:latin typeface="Lucida Grande" pitchFamily="-112" charset="0"/>
              <a:ea typeface="Geneva" pitchFamily="-112"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4062533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332726F-9DF8-4F73-80AC-2A7A34118C71}" type="slidenum">
              <a:rPr lang="en-US" smtClean="0">
                <a:latin typeface="Lucida Grande" pitchFamily="-112" charset="0"/>
                <a:ea typeface="Geneva" pitchFamily="-112" charset="-128"/>
              </a:rPr>
              <a:pPr/>
              <a:t>54</a:t>
            </a:fld>
            <a:endParaRPr lang="en-US" smtClean="0">
              <a:latin typeface="Lucida Grande" pitchFamily="-112" charset="0"/>
              <a:ea typeface="Geneva" pitchFamily="-112"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683427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EA65D0D-209B-4C1B-8F11-F4985A1F5F90}" type="slidenum">
              <a:rPr lang="en-US" smtClean="0">
                <a:latin typeface="Lucida Grande" pitchFamily="-112" charset="0"/>
                <a:ea typeface="Geneva" pitchFamily="-112" charset="-128"/>
              </a:rPr>
              <a:pPr/>
              <a:t>55</a:t>
            </a:fld>
            <a:endParaRPr lang="en-US" smtClean="0">
              <a:latin typeface="Lucida Grande" pitchFamily="-112" charset="0"/>
              <a:ea typeface="Geneva" pitchFamily="-112"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936151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2B48D33-C237-45EB-918E-B8B47E24CDF7}" type="slidenum">
              <a:rPr lang="en-US" smtClean="0">
                <a:latin typeface="Lucida Grande" pitchFamily="-112" charset="0"/>
                <a:ea typeface="Geneva" pitchFamily="-112" charset="-128"/>
              </a:rPr>
              <a:pPr/>
              <a:t>56</a:t>
            </a:fld>
            <a:endParaRPr lang="en-US" smtClean="0">
              <a:latin typeface="Lucida Grande" pitchFamily="-112" charset="0"/>
              <a:ea typeface="Geneva" pitchFamily="-112"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294237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E3E233C-30FD-435A-B9A0-047E615CA96F}" type="slidenum">
              <a:rPr lang="en-US" smtClean="0">
                <a:latin typeface="Lucida Grande" pitchFamily="-112" charset="0"/>
                <a:ea typeface="Geneva" pitchFamily="-112" charset="-128"/>
              </a:rPr>
              <a:pPr/>
              <a:t>57</a:t>
            </a:fld>
            <a:endParaRPr lang="en-US" smtClean="0">
              <a:latin typeface="Lucida Grande" pitchFamily="-112" charset="0"/>
              <a:ea typeface="Geneva" pitchFamily="-112"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89408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0D60AC8-797E-45DA-9BE6-B599085A9D2B}" type="slidenum">
              <a:rPr lang="en-US" smtClean="0">
                <a:latin typeface="Lucida Grande" pitchFamily="-112" charset="0"/>
                <a:ea typeface="Geneva" pitchFamily="-112" charset="-128"/>
              </a:rPr>
              <a:pPr/>
              <a:t>58</a:t>
            </a:fld>
            <a:endParaRPr lang="en-US" smtClean="0">
              <a:latin typeface="Lucida Grande" pitchFamily="-112" charset="0"/>
              <a:ea typeface="Geneva" pitchFamily="-112"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033243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5DDD6CC-40D8-49E8-9E73-29002D406CB2}" type="slidenum">
              <a:rPr lang="en-US" smtClean="0">
                <a:latin typeface="Lucida Grande" pitchFamily="-112" charset="0"/>
                <a:ea typeface="Geneva" pitchFamily="-112" charset="-128"/>
              </a:rPr>
              <a:pPr/>
              <a:t>59</a:t>
            </a:fld>
            <a:endParaRPr lang="en-US" smtClean="0">
              <a:latin typeface="Lucida Grande" pitchFamily="-112" charset="0"/>
              <a:ea typeface="Geneva" pitchFamily="-112"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41669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84326A7-0A36-43F8-BA9B-3279A0114FF1}" type="slidenum">
              <a:rPr lang="en-US" smtClean="0">
                <a:latin typeface="Lucida Grande" pitchFamily="-112" charset="0"/>
                <a:ea typeface="Geneva" pitchFamily="-112" charset="-128"/>
              </a:rPr>
              <a:pPr/>
              <a:t>6</a:t>
            </a:fld>
            <a:endParaRPr lang="en-US" smtClean="0">
              <a:latin typeface="Lucida Grande" pitchFamily="-112" charset="0"/>
              <a:ea typeface="Geneva" pitchFamily="-112"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355746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6F9A72F-3A84-4C6E-9291-61A7F347A340}" type="slidenum">
              <a:rPr lang="en-US" smtClean="0">
                <a:latin typeface="Lucida Grande" pitchFamily="-112" charset="0"/>
                <a:ea typeface="Geneva" pitchFamily="-112" charset="-128"/>
              </a:rPr>
              <a:pPr/>
              <a:t>60</a:t>
            </a:fld>
            <a:endParaRPr lang="en-US" smtClean="0">
              <a:latin typeface="Lucida Grande" pitchFamily="-112" charset="0"/>
              <a:ea typeface="Geneva" pitchFamily="-112"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779047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6DB51F7-2AEB-4797-A00B-80C242C32EA6}" type="slidenum">
              <a:rPr lang="en-US" smtClean="0">
                <a:latin typeface="Lucida Grande" pitchFamily="-112" charset="0"/>
                <a:ea typeface="Geneva" pitchFamily="-112" charset="-128"/>
              </a:rPr>
              <a:pPr/>
              <a:t>61</a:t>
            </a:fld>
            <a:endParaRPr lang="en-US" smtClean="0">
              <a:latin typeface="Lucida Grande" pitchFamily="-112" charset="0"/>
              <a:ea typeface="Geneva" pitchFamily="-112" charset="-128"/>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771081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AA6F32F-FC0C-4A97-A55D-465BA3388768}" type="slidenum">
              <a:rPr lang="en-US" smtClean="0">
                <a:latin typeface="Lucida Grande" pitchFamily="-112" charset="0"/>
                <a:ea typeface="Geneva" pitchFamily="-112" charset="-128"/>
              </a:rPr>
              <a:pPr/>
              <a:t>62</a:t>
            </a:fld>
            <a:endParaRPr lang="en-US" smtClean="0">
              <a:latin typeface="Lucida Grande" pitchFamily="-112" charset="0"/>
              <a:ea typeface="Geneva" pitchFamily="-112"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927774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4F4230-44AD-45E0-A6CE-9B8AF5F0718F}" type="slidenum">
              <a:rPr lang="en-US" smtClean="0">
                <a:latin typeface="Lucida Grande" pitchFamily="-112" charset="0"/>
                <a:ea typeface="Geneva" pitchFamily="-112" charset="-128"/>
              </a:rPr>
              <a:pPr/>
              <a:t>63</a:t>
            </a:fld>
            <a:endParaRPr lang="en-US" smtClean="0">
              <a:latin typeface="Lucida Grande" pitchFamily="-112" charset="0"/>
              <a:ea typeface="Geneva" pitchFamily="-112" charset="-128"/>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8298685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D116D87-505B-4593-AAD7-EDB0DA9BCCF8}" type="slidenum">
              <a:rPr lang="en-US" smtClean="0">
                <a:latin typeface="Lucida Grande" pitchFamily="-112" charset="0"/>
                <a:ea typeface="Geneva" pitchFamily="-112" charset="-128"/>
              </a:rPr>
              <a:pPr/>
              <a:t>64</a:t>
            </a:fld>
            <a:endParaRPr lang="en-US" smtClean="0">
              <a:latin typeface="Lucida Grande" pitchFamily="-112" charset="0"/>
              <a:ea typeface="Geneva" pitchFamily="-112"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047815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7EF0657-B3E6-4E8E-BBB0-1FCEB198CECC}" type="slidenum">
              <a:rPr lang="en-US" smtClean="0">
                <a:latin typeface="Lucida Grande" pitchFamily="-112" charset="0"/>
                <a:ea typeface="Geneva" pitchFamily="-112" charset="-128"/>
              </a:rPr>
              <a:pPr/>
              <a:t>65</a:t>
            </a:fld>
            <a:endParaRPr lang="en-US" smtClean="0">
              <a:latin typeface="Lucida Grande" pitchFamily="-112" charset="0"/>
              <a:ea typeface="Geneva" pitchFamily="-112" charset="-128"/>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615404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93EC8E0-A34C-439F-868B-A4C5F4FCBEE8}" type="slidenum">
              <a:rPr lang="en-US" smtClean="0">
                <a:latin typeface="Lucida Grande" pitchFamily="-112" charset="0"/>
                <a:ea typeface="Geneva" pitchFamily="-112" charset="-128"/>
              </a:rPr>
              <a:pPr/>
              <a:t>66</a:t>
            </a:fld>
            <a:endParaRPr lang="en-US" smtClean="0">
              <a:latin typeface="Lucida Grande" pitchFamily="-112" charset="0"/>
              <a:ea typeface="Geneva" pitchFamily="-112"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332373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9DE14D2-4028-41C0-9092-07F7229C2EE7}" type="slidenum">
              <a:rPr lang="en-US" smtClean="0">
                <a:latin typeface="Lucida Grande" pitchFamily="-112" charset="0"/>
                <a:ea typeface="Geneva" pitchFamily="-112" charset="-128"/>
              </a:rPr>
              <a:pPr/>
              <a:t>67</a:t>
            </a:fld>
            <a:endParaRPr lang="en-US" smtClean="0">
              <a:latin typeface="Lucida Grande" pitchFamily="-112" charset="0"/>
              <a:ea typeface="Geneva" pitchFamily="-112"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186381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757DCD8-9C7B-4D3D-9A78-5BE4F1D79327}" type="slidenum">
              <a:rPr lang="en-US" smtClean="0">
                <a:latin typeface="Lucida Grande" pitchFamily="-112" charset="0"/>
                <a:ea typeface="Geneva" pitchFamily="-112" charset="-128"/>
              </a:rPr>
              <a:pPr/>
              <a:t>68</a:t>
            </a:fld>
            <a:endParaRPr lang="en-US" smtClean="0">
              <a:latin typeface="Lucida Grande" pitchFamily="-112" charset="0"/>
              <a:ea typeface="Geneva" pitchFamily="-112"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hu-HU" dirty="0" smtClean="0">
              <a:latin typeface="Lucida Grande" pitchFamily="-112" charset="0"/>
              <a:ea typeface="Geneva" pitchFamily="-112" charset="-128"/>
            </a:endParaRPr>
          </a:p>
        </p:txBody>
      </p:sp>
    </p:spTree>
    <p:extLst>
      <p:ext uri="{BB962C8B-B14F-4D97-AF65-F5344CB8AC3E}">
        <p14:creationId xmlns:p14="http://schemas.microsoft.com/office/powerpoint/2010/main" val="15150455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5A813C6-40BD-4CC3-91B6-5D231827FD4D}" type="slidenum">
              <a:rPr lang="en-US" smtClean="0">
                <a:latin typeface="Lucida Grande" pitchFamily="-112" charset="0"/>
                <a:ea typeface="Geneva" pitchFamily="-112" charset="-128"/>
              </a:rPr>
              <a:pPr/>
              <a:t>69</a:t>
            </a:fld>
            <a:endParaRPr lang="en-US" smtClean="0">
              <a:latin typeface="Lucida Grande" pitchFamily="-112" charset="0"/>
              <a:ea typeface="Geneva" pitchFamily="-112" charset="-128"/>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56066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21A024-C121-4D36-BFEF-B6F24B72D0AF}" type="slidenum">
              <a:rPr lang="en-US" smtClean="0">
                <a:latin typeface="Lucida Grande" pitchFamily="-112" charset="0"/>
                <a:ea typeface="Geneva" pitchFamily="-112" charset="-128"/>
              </a:rPr>
              <a:pPr/>
              <a:t>7</a:t>
            </a:fld>
            <a:endParaRPr lang="en-US" smtClean="0">
              <a:latin typeface="Lucida Grande" pitchFamily="-112" charset="0"/>
              <a:ea typeface="Geneva" pitchFamily="-112"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4222853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12AC672-F6CA-4EFD-938C-59772767144B}" type="slidenum">
              <a:rPr lang="en-US" smtClean="0">
                <a:latin typeface="Lucida Grande" pitchFamily="-112" charset="0"/>
                <a:ea typeface="Geneva" pitchFamily="-112" charset="-128"/>
              </a:rPr>
              <a:pPr/>
              <a:t>70</a:t>
            </a:fld>
            <a:endParaRPr lang="en-US" smtClean="0">
              <a:latin typeface="Lucida Grande" pitchFamily="-112" charset="0"/>
              <a:ea typeface="Geneva" pitchFamily="-112" charset="-128"/>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0637194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BC54BC2-AC65-4319-9418-5A5F5C0090A6}" type="slidenum">
              <a:rPr lang="en-US" smtClean="0">
                <a:latin typeface="Lucida Grande" pitchFamily="-112" charset="0"/>
                <a:ea typeface="Geneva" pitchFamily="-112" charset="-128"/>
              </a:rPr>
              <a:pPr/>
              <a:t>71</a:t>
            </a:fld>
            <a:endParaRPr lang="en-US" smtClean="0">
              <a:latin typeface="Lucida Grande" pitchFamily="-112" charset="0"/>
              <a:ea typeface="Geneva" pitchFamily="-112" charset="-128"/>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341915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1DAD586-B86F-487E-B97F-2D8112C19DAA}" type="slidenum">
              <a:rPr lang="en-US" smtClean="0">
                <a:latin typeface="Lucida Grande" pitchFamily="-112" charset="0"/>
                <a:ea typeface="Geneva" pitchFamily="-112" charset="-128"/>
              </a:rPr>
              <a:pPr/>
              <a:t>8</a:t>
            </a:fld>
            <a:endParaRPr lang="en-US" smtClean="0">
              <a:latin typeface="Lucida Grande" pitchFamily="-112" charset="0"/>
              <a:ea typeface="Geneva" pitchFamily="-112"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256334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15AC7D6-03A0-4EDA-9A80-9466A22667CD}" type="slidenum">
              <a:rPr lang="en-US" smtClean="0">
                <a:latin typeface="Lucida Grande" pitchFamily="-112" charset="0"/>
                <a:ea typeface="Geneva" pitchFamily="-112" charset="-128"/>
              </a:rPr>
              <a:pPr/>
              <a:t>9</a:t>
            </a:fld>
            <a:endParaRPr lang="en-US" smtClean="0">
              <a:latin typeface="Lucida Grande" pitchFamily="-112" charset="0"/>
              <a:ea typeface="Geneva" pitchFamily="-112"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hu-HU" smtClean="0">
              <a:latin typeface="Lucida Grande" pitchFamily="-112" charset="0"/>
              <a:ea typeface="Geneva" pitchFamily="-112" charset="-128"/>
            </a:endParaRPr>
          </a:p>
        </p:txBody>
      </p:sp>
    </p:spTree>
    <p:extLst>
      <p:ext uri="{BB962C8B-B14F-4D97-AF65-F5344CB8AC3E}">
        <p14:creationId xmlns:p14="http://schemas.microsoft.com/office/powerpoint/2010/main" val="130710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07489-ADA7-49B4-BCA1-3CA069574C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EB7F79-5F6A-4E90-A567-9632B77AF0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5FB093-F069-464C-A653-8D4B0CD5E0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8E614-57FD-4B9F-B78B-96FF2ED876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FD3BA9-86F4-4306-ACD7-76041E1593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B96CC2-71F8-40FD-BA5E-60D0EED892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51FE15-E690-45B2-A339-DB69FFA036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1AF38B-54E3-4812-A932-1DA478A5D7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9E39D7-067C-4811-913A-778F3F4A69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69110-0F3A-4D7A-9D9A-E47532F28C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BC2FC-A50F-411A-BB3F-7B7AABF303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48" charset="0"/>
                <a:ea typeface="Geneva"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48" charset="0"/>
                <a:ea typeface="Geneva"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Lucida Grande" pitchFamily="-48" charset="0"/>
                <a:ea typeface="Geneva" pitchFamily="-48" charset="-128"/>
              </a:defRPr>
            </a:lvl1pPr>
          </a:lstStyle>
          <a:p>
            <a:pPr>
              <a:defRPr/>
            </a:pPr>
            <a:fld id="{F1D0617B-5A3E-49EF-8D2C-9A51E670D2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48" charset="-128"/>
        </a:defRPr>
      </a:lvl2pPr>
      <a:lvl3pPr algn="ctr" rtl="0" eaLnBrk="0" fontAlgn="base" hangingPunct="0">
        <a:spcBef>
          <a:spcPct val="0"/>
        </a:spcBef>
        <a:spcAft>
          <a:spcPct val="0"/>
        </a:spcAft>
        <a:defRPr sz="4400">
          <a:solidFill>
            <a:schemeClr val="tx2"/>
          </a:solidFill>
          <a:latin typeface="Arial" charset="0"/>
          <a:ea typeface="Geneva" pitchFamily="-48" charset="-128"/>
        </a:defRPr>
      </a:lvl3pPr>
      <a:lvl4pPr algn="ctr" rtl="0" eaLnBrk="0" fontAlgn="base" hangingPunct="0">
        <a:spcBef>
          <a:spcPct val="0"/>
        </a:spcBef>
        <a:spcAft>
          <a:spcPct val="0"/>
        </a:spcAft>
        <a:defRPr sz="4400">
          <a:solidFill>
            <a:schemeClr val="tx2"/>
          </a:solidFill>
          <a:latin typeface="Arial" charset="0"/>
          <a:ea typeface="Geneva" pitchFamily="-48" charset="-128"/>
        </a:defRPr>
      </a:lvl4pPr>
      <a:lvl5pPr algn="ctr" rtl="0" eaLnBrk="0" fontAlgn="base" hangingPunct="0">
        <a:spcBef>
          <a:spcPct val="0"/>
        </a:spcBef>
        <a:spcAft>
          <a:spcPct val="0"/>
        </a:spcAft>
        <a:defRPr sz="4400">
          <a:solidFill>
            <a:schemeClr val="tx2"/>
          </a:solidFill>
          <a:latin typeface="Arial" charset="0"/>
          <a:ea typeface="Geneva" pitchFamily="-48" charset="-128"/>
        </a:defRPr>
      </a:lvl5pPr>
      <a:lvl6pPr marL="457200" algn="ctr" rtl="0" fontAlgn="base">
        <a:spcBef>
          <a:spcPct val="0"/>
        </a:spcBef>
        <a:spcAft>
          <a:spcPct val="0"/>
        </a:spcAft>
        <a:defRPr sz="4400">
          <a:solidFill>
            <a:schemeClr val="tx2"/>
          </a:solidFill>
          <a:latin typeface="Lucida Grande" pitchFamily="-48" charset="0"/>
          <a:ea typeface="Geneva" pitchFamily="-48" charset="-128"/>
        </a:defRPr>
      </a:lvl6pPr>
      <a:lvl7pPr marL="914400" algn="ctr" rtl="0" fontAlgn="base">
        <a:spcBef>
          <a:spcPct val="0"/>
        </a:spcBef>
        <a:spcAft>
          <a:spcPct val="0"/>
        </a:spcAft>
        <a:defRPr sz="4400">
          <a:solidFill>
            <a:schemeClr val="tx2"/>
          </a:solidFill>
          <a:latin typeface="Lucida Grande" pitchFamily="-48" charset="0"/>
          <a:ea typeface="Geneva" pitchFamily="-48" charset="-128"/>
        </a:defRPr>
      </a:lvl7pPr>
      <a:lvl8pPr marL="1371600" algn="ctr" rtl="0" fontAlgn="base">
        <a:spcBef>
          <a:spcPct val="0"/>
        </a:spcBef>
        <a:spcAft>
          <a:spcPct val="0"/>
        </a:spcAft>
        <a:defRPr sz="4400">
          <a:solidFill>
            <a:schemeClr val="tx2"/>
          </a:solidFill>
          <a:latin typeface="Lucida Grande" pitchFamily="-48" charset="0"/>
          <a:ea typeface="Geneva" pitchFamily="-48" charset="-128"/>
        </a:defRPr>
      </a:lvl8pPr>
      <a:lvl9pPr marL="1828800" algn="ctr" rtl="0" fontAlgn="base">
        <a:spcBef>
          <a:spcPct val="0"/>
        </a:spcBef>
        <a:spcAft>
          <a:spcPct val="0"/>
        </a:spcAft>
        <a:defRPr sz="4400">
          <a:solidFill>
            <a:schemeClr val="tx2"/>
          </a:solidFill>
          <a:latin typeface="Lucida Grande" pitchFamily="-48" charset="0"/>
          <a:ea typeface="Genev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topfoodwaste.i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foodwaste.i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greenhealthcareprogramme.ie/" TargetMode="External"/><Relationship Id="rId5" Type="http://schemas.openxmlformats.org/officeDocument/2006/relationships/hyperlink" Target="http://www.localprevention.ie/" TargetMode="External"/><Relationship Id="rId4" Type="http://schemas.openxmlformats.org/officeDocument/2006/relationships/hyperlink" Target="http://www.ghawards.i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tristramstuart.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topfoodwaste.ie/food-we-waste/irelands-food-waste-foru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food.gov.uk/northern-ireland/nutritionni/ninutritionhomeles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youtu.be/NwEMJiKA6AY" TargetMode="External"/><Relationship Id="rId5" Type="http://schemas.openxmlformats.org/officeDocument/2006/relationships/hyperlink" Target="https://www.trusselltrust.org/"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vimeo.com/51527043" TargetMode="Externa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tristramstuart.co.u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stopfoodwaste.ie/food-we-waste/irelands-food-waste-foru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foodcloud.net/" TargetMode="Externa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france24.com/en/20160104-france-doggy-bag-law-restaurants-food-wast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vision2020.info/"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VGTPKKOVoz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youtube.com/watch?v=UwOHpWTRsb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051" name="Text Box 21"/>
          <p:cNvSpPr txBox="1">
            <a:spLocks noChangeArrowheads="1"/>
          </p:cNvSpPr>
          <p:nvPr/>
        </p:nvSpPr>
        <p:spPr bwMode="auto">
          <a:xfrm>
            <a:off x="0" y="549275"/>
            <a:ext cx="9144000" cy="1246188"/>
          </a:xfrm>
          <a:prstGeom prst="rect">
            <a:avLst/>
          </a:prstGeom>
          <a:noFill/>
          <a:ln w="9525">
            <a:noFill/>
            <a:miter lim="800000"/>
            <a:headEnd/>
            <a:tailEnd/>
          </a:ln>
        </p:spPr>
        <p:txBody>
          <a:bodyPr>
            <a:spAutoFit/>
          </a:bodyPr>
          <a:lstStyle/>
          <a:p>
            <a:pPr algn="ctr">
              <a:lnSpc>
                <a:spcPct val="80000"/>
              </a:lnSpc>
              <a:spcBef>
                <a:spcPct val="50000"/>
              </a:spcBef>
            </a:pPr>
            <a:r>
              <a:rPr lang="hu-HU" sz="3600" b="1" dirty="0" smtClean="0">
                <a:solidFill>
                  <a:schemeClr val="bg1"/>
                </a:solidFill>
                <a:latin typeface="Arial" pitchFamily="34" charset="0"/>
              </a:rPr>
              <a:t>Az élelmiszerpazarlás </a:t>
            </a:r>
            <a:r>
              <a:rPr lang="hu-HU" sz="3600" b="1" dirty="0" err="1" smtClean="0">
                <a:solidFill>
                  <a:schemeClr val="bg1"/>
                </a:solidFill>
                <a:latin typeface="Arial" pitchFamily="34" charset="0"/>
              </a:rPr>
              <a:t>paradoxona</a:t>
            </a:r>
            <a:r>
              <a:rPr lang="en-IE" sz="3600" b="1" dirty="0" smtClean="0">
                <a:solidFill>
                  <a:schemeClr val="bg1"/>
                </a:solidFill>
                <a:latin typeface="Arial" pitchFamily="34" charset="0"/>
              </a:rPr>
              <a:t> </a:t>
            </a:r>
            <a:endParaRPr lang="en-IE" sz="3600" b="1" dirty="0">
              <a:solidFill>
                <a:schemeClr val="bg1"/>
              </a:solidFill>
              <a:latin typeface="Arial" pitchFamily="34" charset="0"/>
            </a:endParaRPr>
          </a:p>
          <a:p>
            <a:pPr algn="ctr">
              <a:lnSpc>
                <a:spcPct val="80000"/>
              </a:lnSpc>
              <a:spcBef>
                <a:spcPct val="50000"/>
              </a:spcBef>
            </a:pPr>
            <a:r>
              <a:rPr lang="en-IE" sz="3600" b="1" dirty="0">
                <a:solidFill>
                  <a:schemeClr val="bg1"/>
                </a:solidFill>
                <a:latin typeface="Arial" pitchFamily="34" charset="0"/>
              </a:rPr>
              <a:t>– </a:t>
            </a:r>
            <a:r>
              <a:rPr lang="hu-HU" sz="3600" b="1" dirty="0" smtClean="0">
                <a:solidFill>
                  <a:schemeClr val="bg1"/>
                </a:solidFill>
                <a:latin typeface="Arial" pitchFamily="34" charset="0"/>
              </a:rPr>
              <a:t>Stratégiák a döntéshozók számára</a:t>
            </a:r>
            <a:endParaRPr lang="en-US" sz="28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5"/>
          <p:cNvPicPr>
            <a:picLocks noChangeAspect="1" noChangeArrowheads="1"/>
          </p:cNvPicPr>
          <p:nvPr/>
        </p:nvPicPr>
        <p:blipFill>
          <a:blip r:embed="rId3" cstate="print"/>
          <a:srcRect/>
          <a:stretch>
            <a:fillRect/>
          </a:stretch>
        </p:blipFill>
        <p:spPr bwMode="auto">
          <a:xfrm>
            <a:off x="0" y="74613"/>
            <a:ext cx="9145588" cy="6859587"/>
          </a:xfrm>
          <a:prstGeom prst="rect">
            <a:avLst/>
          </a:prstGeom>
          <a:noFill/>
          <a:ln w="9525">
            <a:noFill/>
            <a:miter lim="800000"/>
            <a:headEnd/>
            <a:tailEnd/>
          </a:ln>
        </p:spPr>
      </p:pic>
      <p:sp>
        <p:nvSpPr>
          <p:cNvPr id="11267" name="Text Box 5"/>
          <p:cNvSpPr txBox="1">
            <a:spLocks noChangeArrowheads="1"/>
          </p:cNvSpPr>
          <p:nvPr/>
        </p:nvSpPr>
        <p:spPr bwMode="auto">
          <a:xfrm>
            <a:off x="323528" y="1196752"/>
            <a:ext cx="8712968" cy="4832092"/>
          </a:xfrm>
          <a:prstGeom prst="rect">
            <a:avLst/>
          </a:prstGeom>
          <a:noFill/>
          <a:ln w="9525">
            <a:noFill/>
            <a:miter lim="800000"/>
            <a:headEnd/>
            <a:tailEnd/>
          </a:ln>
        </p:spPr>
        <p:txBody>
          <a:bodyPr wrap="square">
            <a:spAutoFit/>
          </a:bodyPr>
          <a:lstStyle/>
          <a:p>
            <a:pPr>
              <a:spcBef>
                <a:spcPct val="50000"/>
              </a:spcBef>
            </a:pPr>
            <a:r>
              <a:rPr lang="en-IE" sz="2200" b="1" dirty="0">
                <a:solidFill>
                  <a:srgbClr val="17A3A5"/>
                </a:solidFill>
                <a:latin typeface="Arial" pitchFamily="34" charset="0"/>
              </a:rPr>
              <a:t>60% </a:t>
            </a:r>
            <a:r>
              <a:rPr lang="hu-HU" sz="2200" b="1" dirty="0" smtClean="0">
                <a:solidFill>
                  <a:srgbClr val="17A3A5"/>
                </a:solidFill>
                <a:latin typeface="Arial" pitchFamily="34" charset="0"/>
              </a:rPr>
              <a:t>Elkerülhető</a:t>
            </a:r>
            <a:r>
              <a:rPr lang="en-IE" sz="2200" b="1" dirty="0" smtClean="0">
                <a:solidFill>
                  <a:srgbClr val="17A3A5"/>
                </a:solidFill>
                <a:latin typeface="Arial" pitchFamily="34" charset="0"/>
              </a:rPr>
              <a:t>: </a:t>
            </a:r>
            <a:r>
              <a:rPr lang="hu-HU" sz="2200" dirty="0" smtClean="0">
                <a:solidFill>
                  <a:schemeClr val="bg2"/>
                </a:solidFill>
                <a:latin typeface="Arial" pitchFamily="34" charset="0"/>
              </a:rPr>
              <a:t>tárolóedényben maradó</a:t>
            </a:r>
            <a:r>
              <a:rPr lang="en-IE" sz="2200" dirty="0" smtClean="0">
                <a:solidFill>
                  <a:schemeClr val="bg2"/>
                </a:solidFill>
                <a:latin typeface="Arial" pitchFamily="34" charset="0"/>
              </a:rPr>
              <a:t>, </a:t>
            </a:r>
            <a:r>
              <a:rPr lang="hu-HU" sz="2200" dirty="0" smtClean="0">
                <a:solidFill>
                  <a:schemeClr val="bg2"/>
                </a:solidFill>
                <a:latin typeface="Arial" pitchFamily="34" charset="0"/>
              </a:rPr>
              <a:t>maradékok, megromlott zöldségek és gyümölcsök, lejárt minőség-megőrzési idő, raktározáskor vagy szállításkor sérült készletek, amelyek egészségügyi okok miatt nem használhatók fel.</a:t>
            </a:r>
            <a:r>
              <a:rPr lang="en-IE" sz="2200" dirty="0" smtClean="0">
                <a:solidFill>
                  <a:schemeClr val="bg2"/>
                </a:solidFill>
                <a:latin typeface="Arial" pitchFamily="34" charset="0"/>
              </a:rPr>
              <a:t> </a:t>
            </a:r>
            <a:endParaRPr lang="en-IE" sz="2200" dirty="0">
              <a:solidFill>
                <a:schemeClr val="bg2"/>
              </a:solidFill>
              <a:latin typeface="Arial" pitchFamily="34" charset="0"/>
            </a:endParaRPr>
          </a:p>
          <a:p>
            <a:pPr>
              <a:spcBef>
                <a:spcPct val="50000"/>
              </a:spcBef>
            </a:pPr>
            <a:r>
              <a:rPr lang="en-IE" sz="2200" b="1" dirty="0">
                <a:solidFill>
                  <a:srgbClr val="17A3A5"/>
                </a:solidFill>
                <a:latin typeface="Arial" pitchFamily="34" charset="0"/>
              </a:rPr>
              <a:t>20% </a:t>
            </a:r>
            <a:r>
              <a:rPr lang="hu-HU" sz="2200" b="1" dirty="0" smtClean="0">
                <a:solidFill>
                  <a:srgbClr val="17A3A5"/>
                </a:solidFill>
                <a:latin typeface="Arial" pitchFamily="34" charset="0"/>
              </a:rPr>
              <a:t>Potenciálisan elkerülhető</a:t>
            </a:r>
            <a:r>
              <a:rPr lang="en-IE" sz="2200" b="1" dirty="0" smtClean="0">
                <a:solidFill>
                  <a:srgbClr val="17A3A5"/>
                </a:solidFill>
                <a:latin typeface="Arial" pitchFamily="34" charset="0"/>
              </a:rPr>
              <a:t>: </a:t>
            </a:r>
            <a:r>
              <a:rPr lang="hu-HU" sz="2200" dirty="0" smtClean="0">
                <a:solidFill>
                  <a:schemeClr val="bg2"/>
                </a:solidFill>
                <a:latin typeface="Arial" pitchFamily="34" charset="0"/>
              </a:rPr>
              <a:t>kenyérfélék maradéka, amelyből zsemlemorzsa készíthető, zöldség és gyümölcsdarabok, amelyből feldolgozott élelmiszerek, pl. leves készíthető, hal és húsmaradékok amelyekből feldolgozott termékek állíthatók elő, gyümölcszselék, </a:t>
            </a:r>
            <a:r>
              <a:rPr lang="hu-HU" sz="2200" dirty="0" err="1" smtClean="0">
                <a:solidFill>
                  <a:schemeClr val="bg2"/>
                </a:solidFill>
                <a:latin typeface="Arial" pitchFamily="34" charset="0"/>
              </a:rPr>
              <a:t>dszemek</a:t>
            </a:r>
            <a:r>
              <a:rPr lang="hu-HU" sz="2200" dirty="0" smtClean="0">
                <a:solidFill>
                  <a:schemeClr val="bg2"/>
                </a:solidFill>
                <a:latin typeface="Arial" pitchFamily="34" charset="0"/>
              </a:rPr>
              <a:t>, amelyekből turmixok, levek készíthetők, stb.</a:t>
            </a:r>
            <a:endParaRPr lang="en-IE" sz="2200" dirty="0">
              <a:solidFill>
                <a:schemeClr val="bg2"/>
              </a:solidFill>
              <a:latin typeface="Arial" pitchFamily="34" charset="0"/>
            </a:endParaRPr>
          </a:p>
          <a:p>
            <a:pPr>
              <a:spcBef>
                <a:spcPct val="50000"/>
              </a:spcBef>
            </a:pPr>
            <a:r>
              <a:rPr lang="en-IE" sz="2200" b="1" dirty="0">
                <a:solidFill>
                  <a:srgbClr val="17A3A5"/>
                </a:solidFill>
                <a:latin typeface="Arial" pitchFamily="34" charset="0"/>
              </a:rPr>
              <a:t>20% </a:t>
            </a:r>
            <a:r>
              <a:rPr lang="hu-HU" sz="2200" b="1" dirty="0" smtClean="0">
                <a:solidFill>
                  <a:srgbClr val="17A3A5"/>
                </a:solidFill>
                <a:latin typeface="Arial" pitchFamily="34" charset="0"/>
              </a:rPr>
              <a:t>Elkerülhetetlen</a:t>
            </a:r>
            <a:r>
              <a:rPr lang="en-IE" sz="2200" b="1" dirty="0" smtClean="0">
                <a:solidFill>
                  <a:srgbClr val="17A3A5"/>
                </a:solidFill>
                <a:latin typeface="Arial" pitchFamily="34" charset="0"/>
              </a:rPr>
              <a:t>: </a:t>
            </a:r>
            <a:r>
              <a:rPr lang="hu-HU" sz="2200" dirty="0" smtClean="0">
                <a:solidFill>
                  <a:schemeClr val="bg2"/>
                </a:solidFill>
                <a:latin typeface="Arial" pitchFamily="34" charset="0"/>
              </a:rPr>
              <a:t>banánhéj, állati csontok, amelyeket már felhasználtunk a termelésben, felhasználásra alkalmatlan, előkészítés során keletkező hulladék,</a:t>
            </a:r>
            <a:r>
              <a:rPr lang="en-IE" sz="2200" dirty="0" smtClean="0">
                <a:solidFill>
                  <a:schemeClr val="bg2"/>
                </a:solidFill>
                <a:latin typeface="Arial" pitchFamily="34" charset="0"/>
              </a:rPr>
              <a:t> </a:t>
            </a:r>
            <a:r>
              <a:rPr lang="hu-HU" sz="2200" dirty="0" smtClean="0">
                <a:solidFill>
                  <a:schemeClr val="bg2"/>
                </a:solidFill>
                <a:latin typeface="Arial" pitchFamily="34" charset="0"/>
              </a:rPr>
              <a:t>pl. földdel szennyezett héj, stb.</a:t>
            </a:r>
            <a:endParaRPr lang="en-US" sz="2200" dirty="0">
              <a:solidFill>
                <a:schemeClr val="bg2"/>
              </a:solidFill>
              <a:latin typeface="Arial" pitchFamily="34" charset="0"/>
            </a:endParaRPr>
          </a:p>
        </p:txBody>
      </p:sp>
      <p:sp>
        <p:nvSpPr>
          <p:cNvPr id="11268" name="Line 4"/>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11269" name="Text Box 5"/>
          <p:cNvSpPr txBox="1">
            <a:spLocks noChangeArrowheads="1"/>
          </p:cNvSpPr>
          <p:nvPr/>
        </p:nvSpPr>
        <p:spPr bwMode="auto">
          <a:xfrm>
            <a:off x="0" y="182563"/>
            <a:ext cx="8929688" cy="976312"/>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Az élelmiszerhulladékok fajtái</a:t>
            </a:r>
            <a:endParaRPr lang="en-US" sz="3200" b="1" dirty="0" smtClean="0">
              <a:solidFill>
                <a:srgbClr val="17A3A5"/>
              </a:solidFill>
              <a:latin typeface="Arial" pitchFamily="34" charset="0"/>
            </a:endParaRPr>
          </a:p>
          <a:p>
            <a:pPr lvl="1" algn="ctr"/>
            <a:r>
              <a:rPr lang="en-US" sz="2600" dirty="0" smtClean="0">
                <a:solidFill>
                  <a:srgbClr val="596171"/>
                </a:solidFill>
                <a:latin typeface="Arial" pitchFamily="34" charset="0"/>
              </a:rPr>
              <a:t> </a:t>
            </a:r>
            <a:r>
              <a:rPr lang="hu-HU" sz="2600" dirty="0" smtClean="0">
                <a:solidFill>
                  <a:srgbClr val="596171"/>
                </a:solidFill>
                <a:latin typeface="Arial" pitchFamily="34" charset="0"/>
              </a:rPr>
              <a:t>A 3 fő típus szerinti bontásban</a:t>
            </a:r>
            <a:endParaRPr lang="en-US" sz="2600" b="1" dirty="0">
              <a:solidFill>
                <a:srgbClr val="17A3A5"/>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5"/>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12291" name="Text Box 5"/>
          <p:cNvSpPr txBox="1">
            <a:spLocks noChangeArrowheads="1"/>
          </p:cNvSpPr>
          <p:nvPr/>
        </p:nvSpPr>
        <p:spPr bwMode="auto">
          <a:xfrm>
            <a:off x="304800" y="1439863"/>
            <a:ext cx="3200400" cy="4939814"/>
          </a:xfrm>
          <a:prstGeom prst="rect">
            <a:avLst/>
          </a:prstGeom>
          <a:noFill/>
          <a:ln w="9525">
            <a:noFill/>
            <a:miter lim="800000"/>
            <a:headEnd/>
            <a:tailEnd/>
          </a:ln>
        </p:spPr>
        <p:txBody>
          <a:bodyPr>
            <a:spAutoFit/>
          </a:bodyPr>
          <a:lstStyle/>
          <a:p>
            <a:pPr>
              <a:spcBef>
                <a:spcPct val="50000"/>
              </a:spcBef>
            </a:pPr>
            <a:r>
              <a:rPr lang="hu-HU" sz="2300" dirty="0" smtClean="0">
                <a:solidFill>
                  <a:schemeClr val="bg2"/>
                </a:solidFill>
                <a:latin typeface="Arial" pitchFamily="34" charset="0"/>
              </a:rPr>
              <a:t>Az </a:t>
            </a:r>
            <a:r>
              <a:rPr lang="hu-HU" sz="2300" b="1" dirty="0">
                <a:solidFill>
                  <a:srgbClr val="17A3A5"/>
                </a:solidFill>
                <a:latin typeface="Arial" pitchFamily="34" charset="0"/>
              </a:rPr>
              <a:t>élelmiszerpazarlás</a:t>
            </a:r>
            <a:r>
              <a:rPr lang="hu-HU" sz="2300" dirty="0" smtClean="0">
                <a:solidFill>
                  <a:schemeClr val="bg2"/>
                </a:solidFill>
                <a:latin typeface="Arial" pitchFamily="34" charset="0"/>
              </a:rPr>
              <a:t> megelőzése érdekében először meg kell határozni, hogy hol és miért keletkezik az élelmiszerhulladék?</a:t>
            </a:r>
            <a:r>
              <a:rPr lang="en-IE" sz="2300" dirty="0" smtClean="0">
                <a:solidFill>
                  <a:schemeClr val="bg2"/>
                </a:solidFill>
                <a:latin typeface="Arial" pitchFamily="34" charset="0"/>
              </a:rPr>
              <a:t> </a:t>
            </a:r>
            <a:r>
              <a:rPr lang="hu-HU" sz="2300" dirty="0" smtClean="0">
                <a:solidFill>
                  <a:schemeClr val="bg2"/>
                </a:solidFill>
                <a:latin typeface="Arial" pitchFamily="34" charset="0"/>
              </a:rPr>
              <a:t>Ezután lehet előállni a megoldással és a keletkezési ponthoz legközelebb megelőzni azt.</a:t>
            </a:r>
            <a:endParaRPr lang="en-IE" sz="2300" dirty="0">
              <a:solidFill>
                <a:schemeClr val="bg2"/>
              </a:solidFill>
              <a:latin typeface="Arial" pitchFamily="34" charset="0"/>
            </a:endParaRPr>
          </a:p>
          <a:p>
            <a:pPr>
              <a:spcBef>
                <a:spcPct val="50000"/>
              </a:spcBef>
            </a:pPr>
            <a:endParaRPr lang="en-US" sz="2600" dirty="0">
              <a:solidFill>
                <a:schemeClr val="bg2"/>
              </a:solidFill>
              <a:latin typeface="Arial" pitchFamily="34" charset="0"/>
            </a:endParaRPr>
          </a:p>
        </p:txBody>
      </p:sp>
      <p:sp>
        <p:nvSpPr>
          <p:cNvPr id="12292" name="Line 4"/>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12293" name="Text Box 5"/>
          <p:cNvSpPr txBox="1">
            <a:spLocks noChangeArrowheads="1"/>
          </p:cNvSpPr>
          <p:nvPr/>
        </p:nvSpPr>
        <p:spPr bwMode="auto">
          <a:xfrm>
            <a:off x="0" y="182563"/>
            <a:ext cx="8929688" cy="976312"/>
          </a:xfrm>
          <a:prstGeom prst="rect">
            <a:avLst/>
          </a:prstGeom>
          <a:noFill/>
          <a:ln w="9525">
            <a:noFill/>
            <a:miter lim="800000"/>
            <a:headEnd/>
            <a:tailEnd/>
          </a:ln>
        </p:spPr>
        <p:txBody>
          <a:bodyPr>
            <a:spAutoFit/>
          </a:bodyPr>
          <a:lstStyle/>
          <a:p>
            <a:pPr lvl="1" algn="ctr"/>
            <a:r>
              <a:rPr lang="hu-HU" sz="3200" b="1" dirty="0" smtClean="0">
                <a:solidFill>
                  <a:srgbClr val="17A3A5"/>
                </a:solidFill>
                <a:latin typeface="Arial" pitchFamily="34" charset="0"/>
              </a:rPr>
              <a:t>Az élelmiszerpazarlás megelőzése</a:t>
            </a:r>
            <a:r>
              <a:rPr lang="en-US" sz="3200" b="1" dirty="0" smtClean="0">
                <a:solidFill>
                  <a:srgbClr val="17A3A5"/>
                </a:solidFill>
                <a:latin typeface="Arial" pitchFamily="34" charset="0"/>
              </a:rPr>
              <a:t> </a:t>
            </a:r>
            <a:endParaRPr lang="en-US" sz="2600" dirty="0">
              <a:solidFill>
                <a:srgbClr val="596171"/>
              </a:solidFill>
              <a:latin typeface="Arial" pitchFamily="34" charset="0"/>
            </a:endParaRPr>
          </a:p>
          <a:p>
            <a:pPr lvl="1" algn="ctr"/>
            <a:r>
              <a:rPr lang="hu-HU" sz="2600" dirty="0" smtClean="0">
                <a:solidFill>
                  <a:srgbClr val="596171"/>
                </a:solidFill>
                <a:latin typeface="Arial" pitchFamily="34" charset="0"/>
              </a:rPr>
              <a:t>Környezetünk felmérése</a:t>
            </a:r>
            <a:endParaRPr lang="en-US" sz="2600" dirty="0">
              <a:solidFill>
                <a:srgbClr val="596171"/>
              </a:solidFill>
              <a:latin typeface="Arial" pitchFamily="34" charset="0"/>
            </a:endParaRPr>
          </a:p>
        </p:txBody>
      </p:sp>
      <p:sp>
        <p:nvSpPr>
          <p:cNvPr id="12294" name="Text Box 5"/>
          <p:cNvSpPr txBox="1">
            <a:spLocks noChangeArrowheads="1"/>
          </p:cNvSpPr>
          <p:nvPr/>
        </p:nvSpPr>
        <p:spPr bwMode="auto">
          <a:xfrm>
            <a:off x="3810000" y="1844824"/>
            <a:ext cx="5082480" cy="4093428"/>
          </a:xfrm>
          <a:prstGeom prst="rect">
            <a:avLst/>
          </a:prstGeom>
          <a:noFill/>
          <a:ln w="9525">
            <a:noFill/>
            <a:miter lim="800000"/>
            <a:headEnd/>
            <a:tailEnd/>
          </a:ln>
        </p:spPr>
        <p:txBody>
          <a:bodyPr wrap="square">
            <a:spAutoFit/>
          </a:bodyPr>
          <a:lstStyle/>
          <a:p>
            <a:pPr marL="192088" indent="-192088">
              <a:lnSpc>
                <a:spcPct val="90000"/>
              </a:lnSpc>
              <a:spcBef>
                <a:spcPct val="50000"/>
              </a:spcBef>
              <a:buClr>
                <a:schemeClr val="hlink"/>
              </a:buClr>
              <a:buFont typeface="Arial" pitchFamily="34" charset="0"/>
              <a:buChar char="•"/>
            </a:pPr>
            <a:r>
              <a:rPr lang="hu-HU" sz="2600" dirty="0" smtClean="0">
                <a:solidFill>
                  <a:schemeClr val="bg2"/>
                </a:solidFill>
                <a:latin typeface="Arial" pitchFamily="34" charset="0"/>
              </a:rPr>
              <a:t>Melyek a legnagyobb élelmiszerpazarló vállalkozások a környezetedben?</a:t>
            </a:r>
            <a:endParaRPr lang="en-IE" sz="2600" dirty="0">
              <a:solidFill>
                <a:schemeClr val="bg2"/>
              </a:solidFill>
              <a:latin typeface="Arial" pitchFamily="34" charset="0"/>
            </a:endParaRPr>
          </a:p>
          <a:p>
            <a:pPr marL="192088" indent="-192088">
              <a:lnSpc>
                <a:spcPct val="90000"/>
              </a:lnSpc>
              <a:spcBef>
                <a:spcPct val="50000"/>
              </a:spcBef>
              <a:buClr>
                <a:schemeClr val="hlink"/>
              </a:buClr>
              <a:buFont typeface="Arial" pitchFamily="34" charset="0"/>
              <a:buChar char="•"/>
            </a:pPr>
            <a:r>
              <a:rPr lang="hu-HU" sz="2600" dirty="0" smtClean="0">
                <a:solidFill>
                  <a:schemeClr val="bg2"/>
                </a:solidFill>
                <a:latin typeface="Arial" pitchFamily="34" charset="0"/>
              </a:rPr>
              <a:t>A különböző vállalkozási típusok által termelt élelmiszerhulladék mennyiséget.</a:t>
            </a:r>
            <a:r>
              <a:rPr lang="en-IE" sz="2600" dirty="0" smtClean="0">
                <a:solidFill>
                  <a:schemeClr val="bg2"/>
                </a:solidFill>
                <a:latin typeface="Arial" pitchFamily="34" charset="0"/>
              </a:rPr>
              <a:t> </a:t>
            </a:r>
            <a:endParaRPr lang="en-IE" sz="2600" dirty="0">
              <a:solidFill>
                <a:schemeClr val="bg2"/>
              </a:solidFill>
              <a:latin typeface="Arial" pitchFamily="34" charset="0"/>
            </a:endParaRPr>
          </a:p>
          <a:p>
            <a:pPr marL="192088" indent="-192088">
              <a:lnSpc>
                <a:spcPct val="90000"/>
              </a:lnSpc>
              <a:spcBef>
                <a:spcPct val="50000"/>
              </a:spcBef>
              <a:buClr>
                <a:schemeClr val="hlink"/>
              </a:buClr>
              <a:buFont typeface="Arial" pitchFamily="34" charset="0"/>
              <a:buChar char="•"/>
            </a:pPr>
            <a:r>
              <a:rPr lang="hu-HU" sz="2600" dirty="0" smtClean="0">
                <a:solidFill>
                  <a:schemeClr val="bg2"/>
                </a:solidFill>
                <a:latin typeface="Arial" pitchFamily="34" charset="0"/>
              </a:rPr>
              <a:t>A különböző vállalkozási típusok által termelt élelmiszerhulladék minőségét.</a:t>
            </a:r>
            <a:endParaRPr lang="en-IE" sz="2600" dirty="0">
              <a:solidFill>
                <a:schemeClr val="bg2"/>
              </a:solidFill>
              <a:latin typeface="Arial" pitchFamily="34" charset="0"/>
            </a:endParaRPr>
          </a:p>
        </p:txBody>
      </p:sp>
      <p:sp>
        <p:nvSpPr>
          <p:cNvPr id="12295" name="Rectangle 7"/>
          <p:cNvSpPr>
            <a:spLocks noChangeArrowheads="1"/>
          </p:cNvSpPr>
          <p:nvPr/>
        </p:nvSpPr>
        <p:spPr bwMode="auto">
          <a:xfrm>
            <a:off x="3707904" y="1268760"/>
            <a:ext cx="5497018" cy="446276"/>
          </a:xfrm>
          <a:prstGeom prst="rect">
            <a:avLst/>
          </a:prstGeom>
          <a:noFill/>
          <a:ln w="9525">
            <a:noFill/>
            <a:miter lim="800000"/>
            <a:headEnd/>
            <a:tailEnd/>
          </a:ln>
        </p:spPr>
        <p:txBody>
          <a:bodyPr wrap="none">
            <a:spAutoFit/>
          </a:bodyPr>
          <a:lstStyle/>
          <a:p>
            <a:r>
              <a:rPr lang="hu-HU" sz="2300" b="1" dirty="0" smtClean="0">
                <a:solidFill>
                  <a:srgbClr val="17A3A5"/>
                </a:solidFill>
                <a:latin typeface="Arial" pitchFamily="34" charset="0"/>
              </a:rPr>
              <a:t>Mielőtt belekezdesz, vedd figyelembe</a:t>
            </a:r>
            <a:r>
              <a:rPr lang="en-IE" sz="2300" b="1" dirty="0" smtClean="0">
                <a:solidFill>
                  <a:srgbClr val="17A3A5"/>
                </a:solidFill>
                <a:latin typeface="Arial" pitchFamily="34" charset="0"/>
              </a:rPr>
              <a:t>:</a:t>
            </a:r>
            <a:endParaRPr lang="en-US" sz="2300" b="1" dirty="0">
              <a:solidFill>
                <a:srgbClr val="17A3A5"/>
              </a:solidFill>
              <a:latin typeface="Arial" pitchFamily="34" charset="0"/>
            </a:endParaRPr>
          </a:p>
        </p:txBody>
      </p:sp>
      <p:sp>
        <p:nvSpPr>
          <p:cNvPr id="12296" name="Line 8"/>
          <p:cNvSpPr>
            <a:spLocks noChangeShapeType="1"/>
          </p:cNvSpPr>
          <p:nvPr/>
        </p:nvSpPr>
        <p:spPr bwMode="auto">
          <a:xfrm>
            <a:off x="3657600" y="1371600"/>
            <a:ext cx="0" cy="4343400"/>
          </a:xfrm>
          <a:prstGeom prst="line">
            <a:avLst/>
          </a:prstGeom>
          <a:noFill/>
          <a:ln w="9525">
            <a:solidFill>
              <a:srgbClr val="596171"/>
            </a:solidFill>
            <a:round/>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5"/>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13315"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3316" name="Text Box 5"/>
          <p:cNvSpPr txBox="1">
            <a:spLocks noChangeArrowheads="1"/>
          </p:cNvSpPr>
          <p:nvPr/>
        </p:nvSpPr>
        <p:spPr bwMode="auto">
          <a:xfrm>
            <a:off x="0" y="182563"/>
            <a:ext cx="9144000" cy="553998"/>
          </a:xfrm>
          <a:prstGeom prst="rect">
            <a:avLst/>
          </a:prstGeom>
          <a:noFill/>
          <a:ln w="9525">
            <a:noFill/>
            <a:miter lim="800000"/>
            <a:headEnd/>
            <a:tailEnd/>
          </a:ln>
        </p:spPr>
        <p:txBody>
          <a:bodyPr wrap="square">
            <a:spAutoFit/>
          </a:bodyPr>
          <a:lstStyle/>
          <a:p>
            <a:pPr marL="342900" indent="-342900" algn="ctr">
              <a:spcBef>
                <a:spcPct val="50000"/>
              </a:spcBef>
            </a:pPr>
            <a:r>
              <a:rPr lang="hu-HU" sz="3000" b="1" dirty="0" smtClean="0">
                <a:solidFill>
                  <a:srgbClr val="17A3A5"/>
                </a:solidFill>
                <a:latin typeface="Arial" pitchFamily="34" charset="0"/>
              </a:rPr>
              <a:t>Az élelmiszerpazarlás megelőzése </a:t>
            </a:r>
            <a:r>
              <a:rPr lang="en-US" sz="3000" dirty="0" smtClean="0">
                <a:solidFill>
                  <a:srgbClr val="596171"/>
                </a:solidFill>
                <a:latin typeface="Arial" pitchFamily="34" charset="0"/>
              </a:rPr>
              <a:t>– </a:t>
            </a:r>
            <a:r>
              <a:rPr lang="hu-HU" sz="3000" dirty="0" smtClean="0">
                <a:solidFill>
                  <a:srgbClr val="596171"/>
                </a:solidFill>
                <a:latin typeface="Arial" pitchFamily="34" charset="0"/>
              </a:rPr>
              <a:t>Megoldások</a:t>
            </a:r>
            <a:endParaRPr lang="en-US" sz="3000" dirty="0">
              <a:solidFill>
                <a:srgbClr val="596171"/>
              </a:solidFill>
              <a:latin typeface="Arial" pitchFamily="34" charset="0"/>
            </a:endParaRPr>
          </a:p>
        </p:txBody>
      </p:sp>
      <p:pic>
        <p:nvPicPr>
          <p:cNvPr id="13317" name="Picture 8" descr="chart 2"/>
          <p:cNvPicPr>
            <a:picLocks noChangeAspect="1" noChangeArrowheads="1"/>
          </p:cNvPicPr>
          <p:nvPr/>
        </p:nvPicPr>
        <p:blipFill>
          <a:blip r:embed="rId4" cstate="print"/>
          <a:srcRect/>
          <a:stretch>
            <a:fillRect/>
          </a:stretch>
        </p:blipFill>
        <p:spPr bwMode="auto">
          <a:xfrm>
            <a:off x="2362200" y="1066800"/>
            <a:ext cx="4876800" cy="4876800"/>
          </a:xfrm>
          <a:prstGeom prst="rect">
            <a:avLst/>
          </a:prstGeom>
          <a:noFill/>
          <a:ln w="9525">
            <a:noFill/>
            <a:miter lim="800000"/>
            <a:headEnd/>
            <a:tailEnd/>
          </a:ln>
        </p:spPr>
      </p:pic>
      <p:sp>
        <p:nvSpPr>
          <p:cNvPr id="13318" name="Rectangle 9"/>
          <p:cNvSpPr>
            <a:spLocks noChangeArrowheads="1"/>
          </p:cNvSpPr>
          <p:nvPr/>
        </p:nvSpPr>
        <p:spPr bwMode="auto">
          <a:xfrm rot="-261852">
            <a:off x="3046413" y="1527175"/>
            <a:ext cx="3886200" cy="366713"/>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Keletkezés csökkentése</a:t>
            </a:r>
            <a:endParaRPr lang="en-US" sz="1800" dirty="0">
              <a:solidFill>
                <a:schemeClr val="bg1"/>
              </a:solidFill>
              <a:latin typeface="Arial" pitchFamily="34" charset="0"/>
            </a:endParaRPr>
          </a:p>
        </p:txBody>
      </p:sp>
      <p:sp>
        <p:nvSpPr>
          <p:cNvPr id="13319" name="Rectangle 10"/>
          <p:cNvSpPr>
            <a:spLocks noChangeArrowheads="1"/>
          </p:cNvSpPr>
          <p:nvPr/>
        </p:nvSpPr>
        <p:spPr bwMode="auto">
          <a:xfrm rot="21338148">
            <a:off x="3198813" y="2008079"/>
            <a:ext cx="3657600" cy="646331"/>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Rászoruló emberekhez való eljuttatás</a:t>
            </a:r>
            <a:endParaRPr lang="en-US" sz="1800" dirty="0">
              <a:solidFill>
                <a:schemeClr val="bg1"/>
              </a:solidFill>
              <a:latin typeface="Arial" pitchFamily="34" charset="0"/>
            </a:endParaRPr>
          </a:p>
        </p:txBody>
      </p:sp>
      <p:sp>
        <p:nvSpPr>
          <p:cNvPr id="13320" name="Rectangle 11"/>
          <p:cNvSpPr>
            <a:spLocks noChangeArrowheads="1"/>
          </p:cNvSpPr>
          <p:nvPr/>
        </p:nvSpPr>
        <p:spPr bwMode="auto">
          <a:xfrm rot="-261852">
            <a:off x="3429000" y="2719388"/>
            <a:ext cx="3124200" cy="366712"/>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Állati takarmány</a:t>
            </a:r>
            <a:endParaRPr lang="en-US" sz="1800" dirty="0">
              <a:solidFill>
                <a:schemeClr val="bg1"/>
              </a:solidFill>
              <a:latin typeface="Arial" pitchFamily="34" charset="0"/>
            </a:endParaRPr>
          </a:p>
        </p:txBody>
      </p:sp>
      <p:sp>
        <p:nvSpPr>
          <p:cNvPr id="13321" name="Rectangle 12"/>
          <p:cNvSpPr>
            <a:spLocks noChangeArrowheads="1"/>
          </p:cNvSpPr>
          <p:nvPr/>
        </p:nvSpPr>
        <p:spPr bwMode="auto">
          <a:xfrm rot="-261852">
            <a:off x="3884613" y="3371850"/>
            <a:ext cx="2286000" cy="366713"/>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Ipari felhasználás</a:t>
            </a:r>
            <a:endParaRPr lang="en-US" sz="1800" dirty="0">
              <a:solidFill>
                <a:schemeClr val="bg1"/>
              </a:solidFill>
              <a:latin typeface="Arial" pitchFamily="34" charset="0"/>
            </a:endParaRPr>
          </a:p>
        </p:txBody>
      </p:sp>
      <p:sp>
        <p:nvSpPr>
          <p:cNvPr id="13322" name="Rectangle 13"/>
          <p:cNvSpPr>
            <a:spLocks noChangeArrowheads="1"/>
          </p:cNvSpPr>
          <p:nvPr/>
        </p:nvSpPr>
        <p:spPr bwMode="auto">
          <a:xfrm rot="-261852">
            <a:off x="4111625" y="4054475"/>
            <a:ext cx="1752600" cy="366713"/>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Komposztálás</a:t>
            </a:r>
            <a:endParaRPr lang="en-US" sz="1800" dirty="0">
              <a:solidFill>
                <a:schemeClr val="bg1"/>
              </a:solidFill>
              <a:latin typeface="Arial" pitchFamily="34" charset="0"/>
            </a:endParaRPr>
          </a:p>
        </p:txBody>
      </p:sp>
      <p:sp>
        <p:nvSpPr>
          <p:cNvPr id="13323" name="Rectangle 14"/>
          <p:cNvSpPr>
            <a:spLocks noChangeArrowheads="1"/>
          </p:cNvSpPr>
          <p:nvPr/>
        </p:nvSpPr>
        <p:spPr bwMode="auto">
          <a:xfrm rot="21338148">
            <a:off x="4252913" y="4745137"/>
            <a:ext cx="1393825"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Hulladéklerakó</a:t>
            </a:r>
            <a:endParaRPr lang="en-US" sz="14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5"/>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14339" name="Rectangle 4"/>
          <p:cNvSpPr>
            <a:spLocks noChangeArrowheads="1"/>
          </p:cNvSpPr>
          <p:nvPr/>
        </p:nvSpPr>
        <p:spPr bwMode="auto">
          <a:xfrm>
            <a:off x="304800" y="1143000"/>
            <a:ext cx="4191000" cy="4401205"/>
          </a:xfrm>
          <a:prstGeom prst="rect">
            <a:avLst/>
          </a:prstGeom>
          <a:noFill/>
          <a:ln w="9525">
            <a:noFill/>
            <a:miter lim="800000"/>
            <a:headEnd/>
            <a:tailEnd/>
          </a:ln>
        </p:spPr>
        <p:txBody>
          <a:bodyPr>
            <a:spAutoFit/>
          </a:bodyPr>
          <a:lstStyle/>
          <a:p>
            <a:pPr algn="ctr"/>
            <a:r>
              <a:rPr lang="hu-HU" sz="2000" b="1" dirty="0" smtClean="0">
                <a:solidFill>
                  <a:srgbClr val="17A3A5"/>
                </a:solidFill>
                <a:latin typeface="Arial" pitchFamily="34" charset="0"/>
              </a:rPr>
              <a:t>Megelőzés</a:t>
            </a:r>
            <a:endParaRPr lang="en-IE" sz="2000" b="1" dirty="0">
              <a:solidFill>
                <a:srgbClr val="17A3A5"/>
              </a:solidFill>
              <a:latin typeface="Arial" pitchFamily="34" charset="0"/>
            </a:endParaRPr>
          </a:p>
          <a:p>
            <a:pPr algn="ctr"/>
            <a:r>
              <a:rPr lang="hu-HU" sz="2000" dirty="0" smtClean="0">
                <a:solidFill>
                  <a:schemeClr val="bg2"/>
                </a:solidFill>
                <a:latin typeface="Arial" pitchFamily="34" charset="0"/>
              </a:rPr>
              <a:t>A keletkező hulladék csökkentése</a:t>
            </a:r>
            <a:endParaRPr lang="en-IE" sz="2000" dirty="0">
              <a:solidFill>
                <a:schemeClr val="bg2"/>
              </a:solidFill>
              <a:latin typeface="Arial" pitchFamily="34" charset="0"/>
            </a:endParaRPr>
          </a:p>
          <a:p>
            <a:pPr algn="ctr"/>
            <a:r>
              <a:rPr lang="hu-HU" sz="2000" dirty="0" smtClean="0">
                <a:solidFill>
                  <a:schemeClr val="bg2"/>
                </a:solidFill>
                <a:latin typeface="Arial" pitchFamily="34" charset="0"/>
              </a:rPr>
              <a:t>A felesleges élelmiszer eljuttatása rászorulóknak</a:t>
            </a:r>
            <a:endParaRPr lang="en-IE" sz="2000" dirty="0">
              <a:solidFill>
                <a:schemeClr val="bg2"/>
              </a:solidFill>
              <a:latin typeface="Arial" pitchFamily="34" charset="0"/>
            </a:endParaRPr>
          </a:p>
          <a:p>
            <a:pPr algn="ctr"/>
            <a:r>
              <a:rPr lang="hu-HU" sz="2000" dirty="0" smtClean="0">
                <a:solidFill>
                  <a:schemeClr val="bg2"/>
                </a:solidFill>
                <a:latin typeface="Arial" pitchFamily="34" charset="0"/>
              </a:rPr>
              <a:t>A felesleges élelmiszer (feldolgozás nélküli) továbbítása az állattenyésztés felé</a:t>
            </a:r>
            <a:endParaRPr lang="en-IE" sz="2000" dirty="0">
              <a:solidFill>
                <a:schemeClr val="bg2"/>
              </a:solidFill>
              <a:latin typeface="Arial" pitchFamily="34" charset="0"/>
            </a:endParaRPr>
          </a:p>
          <a:p>
            <a:pPr algn="ctr"/>
            <a:endParaRPr lang="en-IE" sz="2000" dirty="0">
              <a:solidFill>
                <a:schemeClr val="bg2"/>
              </a:solidFill>
              <a:latin typeface="Arial" pitchFamily="34" charset="0"/>
            </a:endParaRPr>
          </a:p>
          <a:p>
            <a:pPr algn="ctr"/>
            <a:endParaRPr lang="en-IE" sz="2000" dirty="0">
              <a:solidFill>
                <a:schemeClr val="bg2"/>
              </a:solidFill>
              <a:latin typeface="Arial" pitchFamily="34" charset="0"/>
            </a:endParaRPr>
          </a:p>
          <a:p>
            <a:pPr algn="ctr"/>
            <a:r>
              <a:rPr lang="hu-HU" sz="2000" b="1" dirty="0" smtClean="0">
                <a:solidFill>
                  <a:srgbClr val="17A3A5"/>
                </a:solidFill>
                <a:latin typeface="Arial" pitchFamily="34" charset="0"/>
              </a:rPr>
              <a:t>Újrahasznosítás</a:t>
            </a:r>
            <a:endParaRPr lang="en-IE" sz="2000" b="1" dirty="0">
              <a:solidFill>
                <a:srgbClr val="17A3A5"/>
              </a:solidFill>
              <a:latin typeface="Arial" pitchFamily="34" charset="0"/>
            </a:endParaRPr>
          </a:p>
          <a:p>
            <a:pPr algn="ctr"/>
            <a:r>
              <a:rPr lang="hu-HU" sz="2000" dirty="0" smtClean="0">
                <a:solidFill>
                  <a:schemeClr val="bg2"/>
                </a:solidFill>
                <a:latin typeface="Arial" pitchFamily="34" charset="0"/>
              </a:rPr>
              <a:t>Anaerob lebontás </a:t>
            </a:r>
            <a:r>
              <a:rPr lang="en-IE" sz="2000" dirty="0" smtClean="0">
                <a:solidFill>
                  <a:schemeClr val="bg2"/>
                </a:solidFill>
                <a:latin typeface="Arial" pitchFamily="34" charset="0"/>
              </a:rPr>
              <a:t>(</a:t>
            </a:r>
            <a:r>
              <a:rPr lang="hu-HU" sz="2000" dirty="0" smtClean="0">
                <a:solidFill>
                  <a:schemeClr val="bg2"/>
                </a:solidFill>
                <a:latin typeface="Arial" pitchFamily="34" charset="0"/>
              </a:rPr>
              <a:t>energia visszanyerés, ami a szabályozás szerint </a:t>
            </a:r>
            <a:r>
              <a:rPr lang="hu-HU" sz="2000" dirty="0" err="1" smtClean="0">
                <a:solidFill>
                  <a:schemeClr val="bg2"/>
                </a:solidFill>
                <a:latin typeface="Arial" pitchFamily="34" charset="0"/>
              </a:rPr>
              <a:t>újrahasznostásnak</a:t>
            </a:r>
            <a:r>
              <a:rPr lang="hu-HU" sz="2000" dirty="0" smtClean="0">
                <a:solidFill>
                  <a:schemeClr val="bg2"/>
                </a:solidFill>
                <a:latin typeface="Arial" pitchFamily="34" charset="0"/>
              </a:rPr>
              <a:t> számít</a:t>
            </a:r>
            <a:r>
              <a:rPr lang="en-IE" sz="2000" dirty="0" smtClean="0">
                <a:solidFill>
                  <a:schemeClr val="bg2"/>
                </a:solidFill>
                <a:latin typeface="Arial" pitchFamily="34" charset="0"/>
              </a:rPr>
              <a:t>)</a:t>
            </a:r>
            <a:endParaRPr lang="en-IE" sz="2000" dirty="0">
              <a:solidFill>
                <a:schemeClr val="bg2"/>
              </a:solidFill>
              <a:latin typeface="Arial" pitchFamily="34" charset="0"/>
            </a:endParaRPr>
          </a:p>
          <a:p>
            <a:pPr algn="ctr"/>
            <a:r>
              <a:rPr lang="hu-HU" sz="2000" dirty="0" smtClean="0">
                <a:solidFill>
                  <a:schemeClr val="bg2"/>
                </a:solidFill>
                <a:latin typeface="Arial" pitchFamily="34" charset="0"/>
              </a:rPr>
              <a:t>Komposztálás</a:t>
            </a:r>
            <a:endParaRPr lang="en-IE" sz="2000" dirty="0">
              <a:solidFill>
                <a:schemeClr val="bg2"/>
              </a:solidFill>
              <a:latin typeface="Arial" pitchFamily="34" charset="0"/>
            </a:endParaRPr>
          </a:p>
        </p:txBody>
      </p:sp>
      <p:sp>
        <p:nvSpPr>
          <p:cNvPr id="14340"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4341" name="Text Box 5"/>
          <p:cNvSpPr txBox="1">
            <a:spLocks noChangeArrowheads="1"/>
          </p:cNvSpPr>
          <p:nvPr/>
        </p:nvSpPr>
        <p:spPr bwMode="auto">
          <a:xfrm>
            <a:off x="0" y="182563"/>
            <a:ext cx="8929688" cy="1138773"/>
          </a:xfrm>
          <a:prstGeom prst="rect">
            <a:avLst/>
          </a:prstGeom>
          <a:noFill/>
          <a:ln w="9525">
            <a:noFill/>
            <a:miter lim="800000"/>
            <a:headEnd/>
            <a:tailEnd/>
          </a:ln>
        </p:spPr>
        <p:txBody>
          <a:bodyPr>
            <a:spAutoFit/>
          </a:bodyPr>
          <a:lstStyle/>
          <a:p>
            <a:pPr marL="342900" lvl="0" indent="-342900" algn="ctr">
              <a:spcBef>
                <a:spcPct val="50000"/>
              </a:spcBef>
            </a:pPr>
            <a:r>
              <a:rPr lang="hu-HU" sz="3000" b="1" dirty="0">
                <a:solidFill>
                  <a:srgbClr val="17A3A5"/>
                </a:solidFill>
                <a:latin typeface="Arial" pitchFamily="34" charset="0"/>
              </a:rPr>
              <a:t>Az élelmiszerpazarlás megelőzése </a:t>
            </a:r>
            <a:r>
              <a:rPr lang="en-US" sz="3000" dirty="0">
                <a:solidFill>
                  <a:srgbClr val="596171"/>
                </a:solidFill>
                <a:latin typeface="Arial" pitchFamily="34" charset="0"/>
              </a:rPr>
              <a:t>– </a:t>
            </a:r>
            <a:r>
              <a:rPr lang="hu-HU" sz="3000" dirty="0">
                <a:solidFill>
                  <a:srgbClr val="596171"/>
                </a:solidFill>
                <a:latin typeface="Arial" pitchFamily="34" charset="0"/>
              </a:rPr>
              <a:t>Megoldások</a:t>
            </a:r>
            <a:endParaRPr lang="en-US" sz="3000" dirty="0">
              <a:solidFill>
                <a:srgbClr val="596171"/>
              </a:solidFill>
              <a:latin typeface="Arial" pitchFamily="34" charset="0"/>
            </a:endParaRPr>
          </a:p>
          <a:p>
            <a:pPr marL="342900" indent="-342900">
              <a:spcBef>
                <a:spcPct val="50000"/>
              </a:spcBef>
            </a:pPr>
            <a:endParaRPr lang="en-US" dirty="0">
              <a:solidFill>
                <a:schemeClr val="bg2"/>
              </a:solidFill>
              <a:latin typeface="Arial" pitchFamily="34" charset="0"/>
              <a:cs typeface="Arial" pitchFamily="34" charset="0"/>
            </a:endParaRPr>
          </a:p>
        </p:txBody>
      </p:sp>
      <p:sp>
        <p:nvSpPr>
          <p:cNvPr id="14342" name="Rectangle 4"/>
          <p:cNvSpPr>
            <a:spLocks noChangeArrowheads="1"/>
          </p:cNvSpPr>
          <p:nvPr/>
        </p:nvSpPr>
        <p:spPr bwMode="auto">
          <a:xfrm>
            <a:off x="4648200" y="1143000"/>
            <a:ext cx="4191000" cy="3785652"/>
          </a:xfrm>
          <a:prstGeom prst="rect">
            <a:avLst/>
          </a:prstGeom>
          <a:noFill/>
          <a:ln w="9525">
            <a:noFill/>
            <a:miter lim="800000"/>
            <a:headEnd/>
            <a:tailEnd/>
          </a:ln>
        </p:spPr>
        <p:txBody>
          <a:bodyPr>
            <a:spAutoFit/>
          </a:bodyPr>
          <a:lstStyle/>
          <a:p>
            <a:pPr algn="ctr"/>
            <a:r>
              <a:rPr lang="hu-HU" sz="2000" b="1" dirty="0" smtClean="0">
                <a:solidFill>
                  <a:srgbClr val="17A3A5"/>
                </a:solidFill>
                <a:latin typeface="Arial" pitchFamily="34" charset="0"/>
              </a:rPr>
              <a:t>Felhasználás</a:t>
            </a:r>
            <a:endParaRPr lang="en-IE" sz="2000" b="1" dirty="0">
              <a:solidFill>
                <a:srgbClr val="17A3A5"/>
              </a:solidFill>
              <a:latin typeface="Arial" pitchFamily="34" charset="0"/>
            </a:endParaRPr>
          </a:p>
          <a:p>
            <a:pPr algn="ctr"/>
            <a:r>
              <a:rPr lang="hu-HU" sz="2000" dirty="0" smtClean="0">
                <a:solidFill>
                  <a:schemeClr val="bg2"/>
                </a:solidFill>
                <a:latin typeface="Arial" pitchFamily="34" charset="0"/>
              </a:rPr>
              <a:t>Az élelmiszerhulladék/maradék feldolgozása és felhasználása az állattenyésztésben</a:t>
            </a:r>
            <a:endParaRPr lang="en-IE" sz="2000" dirty="0">
              <a:solidFill>
                <a:schemeClr val="bg2"/>
              </a:solidFill>
              <a:latin typeface="Arial" pitchFamily="34" charset="0"/>
            </a:endParaRPr>
          </a:p>
          <a:p>
            <a:pPr algn="ctr"/>
            <a:r>
              <a:rPr lang="hu-HU" sz="2000" dirty="0" smtClean="0">
                <a:solidFill>
                  <a:schemeClr val="bg2"/>
                </a:solidFill>
                <a:latin typeface="Arial" pitchFamily="34" charset="0"/>
              </a:rPr>
              <a:t>Otthoni komposztálás</a:t>
            </a:r>
            <a:endParaRPr lang="hu-HU" sz="2000" dirty="0">
              <a:solidFill>
                <a:schemeClr val="bg2"/>
              </a:solidFill>
              <a:latin typeface="Arial" pitchFamily="34" charset="0"/>
            </a:endParaRPr>
          </a:p>
          <a:p>
            <a:pPr algn="ctr"/>
            <a:r>
              <a:rPr lang="hu-HU" sz="2000" dirty="0" smtClean="0">
                <a:solidFill>
                  <a:schemeClr val="bg2"/>
                </a:solidFill>
                <a:latin typeface="Arial" pitchFamily="34" charset="0"/>
              </a:rPr>
              <a:t>Energia kinyerése</a:t>
            </a:r>
            <a:r>
              <a:rPr lang="en-IE" sz="2000" dirty="0" smtClean="0">
                <a:solidFill>
                  <a:schemeClr val="bg2"/>
                </a:solidFill>
                <a:latin typeface="Arial" pitchFamily="34" charset="0"/>
              </a:rPr>
              <a:t> (</a:t>
            </a:r>
            <a:r>
              <a:rPr lang="hu-HU" sz="2000" dirty="0" smtClean="0">
                <a:solidFill>
                  <a:schemeClr val="bg2"/>
                </a:solidFill>
                <a:latin typeface="Arial" pitchFamily="34" charset="0"/>
              </a:rPr>
              <a:t>égetéssel és üzemanyag előállításával</a:t>
            </a:r>
            <a:r>
              <a:rPr lang="en-IE" sz="2000" dirty="0" smtClean="0">
                <a:solidFill>
                  <a:schemeClr val="bg2"/>
                </a:solidFill>
                <a:latin typeface="Arial" pitchFamily="34" charset="0"/>
              </a:rPr>
              <a:t>)</a:t>
            </a:r>
            <a:endParaRPr lang="en-IE" sz="2000" dirty="0">
              <a:solidFill>
                <a:schemeClr val="bg2"/>
              </a:solidFill>
              <a:latin typeface="Arial" pitchFamily="34" charset="0"/>
            </a:endParaRPr>
          </a:p>
          <a:p>
            <a:pPr algn="ctr"/>
            <a:endParaRPr lang="en-IE" sz="2000" dirty="0">
              <a:solidFill>
                <a:schemeClr val="bg2"/>
              </a:solidFill>
              <a:latin typeface="Arial" pitchFamily="34" charset="0"/>
            </a:endParaRPr>
          </a:p>
          <a:p>
            <a:pPr algn="ctr"/>
            <a:endParaRPr lang="en-IE" sz="2000" dirty="0">
              <a:solidFill>
                <a:schemeClr val="bg2"/>
              </a:solidFill>
              <a:latin typeface="Arial" pitchFamily="34" charset="0"/>
            </a:endParaRPr>
          </a:p>
          <a:p>
            <a:pPr algn="ctr"/>
            <a:r>
              <a:rPr lang="hu-HU" sz="2000" b="1" dirty="0" smtClean="0">
                <a:solidFill>
                  <a:srgbClr val="17A3A5"/>
                </a:solidFill>
                <a:latin typeface="Arial" pitchFamily="34" charset="0"/>
              </a:rPr>
              <a:t>Ártalmatlanítás</a:t>
            </a:r>
            <a:endParaRPr lang="en-IE" sz="2000" b="1" dirty="0">
              <a:solidFill>
                <a:srgbClr val="17A3A5"/>
              </a:solidFill>
              <a:latin typeface="Arial" pitchFamily="34" charset="0"/>
            </a:endParaRPr>
          </a:p>
          <a:p>
            <a:pPr algn="ctr"/>
            <a:r>
              <a:rPr lang="hu-HU" sz="2000" dirty="0" smtClean="0">
                <a:solidFill>
                  <a:schemeClr val="bg2"/>
                </a:solidFill>
                <a:latin typeface="Arial" pitchFamily="34" charset="0"/>
              </a:rPr>
              <a:t>Hulladéklerakókban való deponálás</a:t>
            </a:r>
            <a:endParaRPr lang="en-IE" sz="2000"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099" name="Text Box 5"/>
          <p:cNvSpPr txBox="1">
            <a:spLocks noChangeArrowheads="1"/>
          </p:cNvSpPr>
          <p:nvPr/>
        </p:nvSpPr>
        <p:spPr bwMode="auto">
          <a:xfrm>
            <a:off x="0" y="838200"/>
            <a:ext cx="9144000" cy="1077218"/>
          </a:xfrm>
          <a:prstGeom prst="rect">
            <a:avLst/>
          </a:prstGeom>
          <a:noFill/>
          <a:ln w="9525">
            <a:noFill/>
            <a:miter lim="800000"/>
            <a:headEnd/>
            <a:tailEnd/>
          </a:ln>
        </p:spPr>
        <p:txBody>
          <a:bodyPr>
            <a:spAutoFit/>
          </a:bodyPr>
          <a:lstStyle/>
          <a:p>
            <a:pPr algn="ctr">
              <a:spcBef>
                <a:spcPct val="50000"/>
              </a:spcBef>
              <a:defRPr/>
            </a:pPr>
            <a:r>
              <a:rPr lang="hu-HU" sz="3200" b="1" dirty="0" smtClean="0">
                <a:solidFill>
                  <a:schemeClr val="bg1"/>
                </a:solidFill>
                <a:latin typeface="+mj-lt"/>
                <a:ea typeface="Geneva" pitchFamily="-48" charset="-128"/>
              </a:rPr>
              <a:t>FÓKUSZBAN</a:t>
            </a:r>
            <a:r>
              <a:rPr lang="en-US" sz="3200" b="1" dirty="0" smtClean="0">
                <a:solidFill>
                  <a:schemeClr val="bg1"/>
                </a:solidFill>
                <a:latin typeface="+mj-lt"/>
                <a:ea typeface="Geneva" pitchFamily="-48" charset="-128"/>
              </a:rPr>
              <a:t> </a:t>
            </a:r>
            <a:r>
              <a:rPr lang="en-US" sz="3200" b="1" dirty="0">
                <a:solidFill>
                  <a:schemeClr val="bg1"/>
                </a:solidFill>
                <a:latin typeface="+mj-lt"/>
                <a:ea typeface="Geneva" pitchFamily="-48" charset="-128"/>
              </a:rPr>
              <a:t>– </a:t>
            </a:r>
            <a:r>
              <a:rPr lang="hu-HU" sz="3200" b="1" dirty="0" smtClean="0">
                <a:solidFill>
                  <a:schemeClr val="bg1"/>
                </a:solidFill>
                <a:latin typeface="+mj-lt"/>
                <a:ea typeface="Geneva" pitchFamily="-48" charset="-128"/>
              </a:rPr>
              <a:t>ÉLELMISZERPAZARLÁS ÉS ÉHEZÉS ÍRORSZÁGBAN</a:t>
            </a:r>
            <a:endParaRPr lang="en-US" sz="2800" dirty="0">
              <a:solidFill>
                <a:schemeClr val="bg1"/>
              </a:solidFill>
              <a:latin typeface="+mj-lt"/>
              <a:ea typeface="Geneva" pitchFamily="-4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6387" name="Text Box 5"/>
          <p:cNvSpPr txBox="1">
            <a:spLocks noChangeArrowheads="1"/>
          </p:cNvSpPr>
          <p:nvPr/>
        </p:nvSpPr>
        <p:spPr bwMode="auto">
          <a:xfrm>
            <a:off x="395288" y="1676400"/>
            <a:ext cx="8280400" cy="4031873"/>
          </a:xfrm>
          <a:prstGeom prst="rect">
            <a:avLst/>
          </a:prstGeom>
          <a:noFill/>
          <a:ln w="9525">
            <a:noFill/>
            <a:miter lim="800000"/>
            <a:headEnd/>
            <a:tailEnd/>
          </a:ln>
        </p:spPr>
        <p:txBody>
          <a:bodyPr>
            <a:spAutoFit/>
          </a:bodyPr>
          <a:lstStyle/>
          <a:p>
            <a:pPr algn="ctr">
              <a:spcBef>
                <a:spcPct val="50000"/>
              </a:spcBef>
            </a:pPr>
            <a:r>
              <a:rPr lang="hu-HU" sz="3200" dirty="0" smtClean="0">
                <a:solidFill>
                  <a:schemeClr val="bg2"/>
                </a:solidFill>
                <a:latin typeface="Arial" pitchFamily="34" charset="0"/>
              </a:rPr>
              <a:t>Miközben Írországban éves szinten nagy mennyiségű élelmiszerhulladék keletkezik, egy friss jelentés szerint 10%-ra teszi a teljes lakosságon belül az éhezéssel veszélyeztetettek arányát és a karitatív szervezetek 10 millió Eurót költenek családok és egyének megsegítésére, hogy étel kerülhessen az asztalukra.</a:t>
            </a:r>
            <a:endParaRPr lang="en-US" sz="3200" dirty="0">
              <a:solidFill>
                <a:schemeClr val="bg2"/>
              </a:solidFill>
              <a:latin typeface="Arial" pitchFamily="34" charset="0"/>
            </a:endParaRPr>
          </a:p>
        </p:txBody>
      </p:sp>
      <p:sp>
        <p:nvSpPr>
          <p:cNvPr id="16388"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6389" name="Text Box 5"/>
          <p:cNvSpPr txBox="1">
            <a:spLocks noChangeArrowheads="1"/>
          </p:cNvSpPr>
          <p:nvPr/>
        </p:nvSpPr>
        <p:spPr bwMode="auto">
          <a:xfrm>
            <a:off x="0" y="182563"/>
            <a:ext cx="8929688" cy="461665"/>
          </a:xfrm>
          <a:prstGeom prst="rect">
            <a:avLst/>
          </a:prstGeom>
          <a:noFill/>
          <a:ln w="9525">
            <a:noFill/>
            <a:miter lim="800000"/>
            <a:headEnd/>
            <a:tailEnd/>
          </a:ln>
        </p:spPr>
        <p:txBody>
          <a:bodyPr>
            <a:spAutoFit/>
          </a:bodyPr>
          <a:lstStyle/>
          <a:p>
            <a:pPr lvl="1" algn="ctr"/>
            <a:r>
              <a:rPr lang="en-US" b="1" dirty="0">
                <a:solidFill>
                  <a:srgbClr val="17A3A5"/>
                </a:solidFill>
                <a:latin typeface="Arial" pitchFamily="34" charset="0"/>
              </a:rPr>
              <a:t>ÉLELMISZERPAZARLÁS ÉS ÉHEZÉS ÍRORSZÁGBAN</a:t>
            </a:r>
            <a:endParaRPr lang="en-US" b="1" dirty="0">
              <a:solidFill>
                <a:srgbClr val="59617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6"/>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17411"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A legtöbb elpazarolt étel </a:t>
            </a:r>
            <a:r>
              <a:rPr lang="hu-HU" sz="3200" b="1" dirty="0" smtClean="0">
                <a:solidFill>
                  <a:srgbClr val="596171"/>
                </a:solidFill>
                <a:latin typeface="Arial" pitchFamily="34" charset="0"/>
              </a:rPr>
              <a:t>Írországban</a:t>
            </a:r>
            <a:endParaRPr lang="en-US" sz="3200" b="1" dirty="0">
              <a:solidFill>
                <a:srgbClr val="596171"/>
              </a:solidFill>
              <a:latin typeface="Arial" pitchFamily="34" charset="0"/>
            </a:endParaRPr>
          </a:p>
        </p:txBody>
      </p:sp>
      <p:pic>
        <p:nvPicPr>
          <p:cNvPr id="17412" name="Picture 18" descr="waste food chart"/>
          <p:cNvPicPr>
            <a:picLocks noChangeAspect="1" noChangeArrowheads="1"/>
          </p:cNvPicPr>
          <p:nvPr/>
        </p:nvPicPr>
        <p:blipFill>
          <a:blip r:embed="rId4" cstate="print"/>
          <a:srcRect/>
          <a:stretch>
            <a:fillRect/>
          </a:stretch>
        </p:blipFill>
        <p:spPr bwMode="auto">
          <a:xfrm>
            <a:off x="533400" y="914400"/>
            <a:ext cx="8153400" cy="4070350"/>
          </a:xfrm>
          <a:prstGeom prst="rect">
            <a:avLst/>
          </a:prstGeom>
          <a:noFill/>
          <a:ln w="9525">
            <a:noFill/>
            <a:miter lim="800000"/>
            <a:headEnd/>
            <a:tailEnd/>
          </a:ln>
        </p:spPr>
      </p:pic>
      <p:sp>
        <p:nvSpPr>
          <p:cNvPr id="17413" name="Rectangle 19"/>
          <p:cNvSpPr>
            <a:spLocks noChangeArrowheads="1"/>
          </p:cNvSpPr>
          <p:nvPr/>
        </p:nvSpPr>
        <p:spPr bwMode="auto">
          <a:xfrm>
            <a:off x="685800" y="1066800"/>
            <a:ext cx="1371600" cy="366713"/>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Saláta</a:t>
            </a:r>
            <a:endParaRPr lang="en-US" sz="1800" dirty="0">
              <a:solidFill>
                <a:schemeClr val="bg1"/>
              </a:solidFill>
              <a:latin typeface="Arial" pitchFamily="34" charset="0"/>
            </a:endParaRPr>
          </a:p>
        </p:txBody>
      </p:sp>
      <p:sp>
        <p:nvSpPr>
          <p:cNvPr id="17414" name="Rectangle 21"/>
          <p:cNvSpPr>
            <a:spLocks noChangeArrowheads="1"/>
          </p:cNvSpPr>
          <p:nvPr/>
        </p:nvSpPr>
        <p:spPr bwMode="auto">
          <a:xfrm>
            <a:off x="683568" y="2708920"/>
            <a:ext cx="1369640" cy="738664"/>
          </a:xfrm>
          <a:prstGeom prst="rect">
            <a:avLst/>
          </a:prstGeom>
          <a:noFill/>
          <a:ln w="9525">
            <a:noFill/>
            <a:miter lim="800000"/>
            <a:headEnd/>
            <a:tailEnd/>
          </a:ln>
        </p:spPr>
        <p:txBody>
          <a:bodyPr wrap="square">
            <a:spAutoFit/>
          </a:bodyPr>
          <a:lstStyle/>
          <a:p>
            <a:pPr algn="ctr"/>
            <a:r>
              <a:rPr lang="hu-HU" sz="1400" dirty="0" smtClean="0">
                <a:solidFill>
                  <a:srgbClr val="FFFFFF"/>
                </a:solidFill>
                <a:latin typeface="Arial" pitchFamily="34" charset="0"/>
              </a:rPr>
              <a:t>A megvásárolt mennyiség közel</a:t>
            </a:r>
            <a:endParaRPr lang="en-US" sz="1800" dirty="0">
              <a:solidFill>
                <a:schemeClr val="bg1"/>
              </a:solidFill>
              <a:latin typeface="Arial" pitchFamily="34" charset="0"/>
            </a:endParaRPr>
          </a:p>
        </p:txBody>
      </p:sp>
      <p:sp>
        <p:nvSpPr>
          <p:cNvPr id="17415" name="Rectangle 22"/>
          <p:cNvSpPr>
            <a:spLocks noChangeArrowheads="1"/>
          </p:cNvSpPr>
          <p:nvPr/>
        </p:nvSpPr>
        <p:spPr bwMode="auto">
          <a:xfrm>
            <a:off x="755576" y="3429000"/>
            <a:ext cx="1291208" cy="553998"/>
          </a:xfrm>
          <a:prstGeom prst="rect">
            <a:avLst/>
          </a:prstGeom>
          <a:noFill/>
          <a:ln w="9525">
            <a:noFill/>
            <a:miter lim="800000"/>
            <a:headEnd/>
            <a:tailEnd/>
          </a:ln>
        </p:spPr>
        <p:txBody>
          <a:bodyPr wrap="square">
            <a:spAutoFit/>
          </a:bodyPr>
          <a:lstStyle/>
          <a:p>
            <a:pPr algn="ctr"/>
            <a:r>
              <a:rPr lang="en-IE" sz="3000" b="1" dirty="0">
                <a:solidFill>
                  <a:schemeClr val="bg1"/>
                </a:solidFill>
                <a:latin typeface="Arial" pitchFamily="34" charset="0"/>
              </a:rPr>
              <a:t>50</a:t>
            </a:r>
            <a:r>
              <a:rPr lang="en-IE" sz="3000" b="1" dirty="0" smtClean="0">
                <a:solidFill>
                  <a:schemeClr val="bg1"/>
                </a:solidFill>
                <a:latin typeface="Arial" pitchFamily="34" charset="0"/>
              </a:rPr>
              <a:t>%</a:t>
            </a:r>
            <a:r>
              <a:rPr lang="hu-HU" sz="3000" b="1" dirty="0" err="1" smtClean="0">
                <a:solidFill>
                  <a:schemeClr val="bg1"/>
                </a:solidFill>
                <a:latin typeface="Arial" pitchFamily="34" charset="0"/>
              </a:rPr>
              <a:t>-a</a:t>
            </a:r>
            <a:endParaRPr lang="en-US" sz="3000" b="1" dirty="0">
              <a:solidFill>
                <a:schemeClr val="bg1"/>
              </a:solidFill>
              <a:latin typeface="Arial" pitchFamily="34" charset="0"/>
            </a:endParaRPr>
          </a:p>
        </p:txBody>
      </p:sp>
      <p:sp>
        <p:nvSpPr>
          <p:cNvPr id="17416" name="Rectangle 23"/>
          <p:cNvSpPr>
            <a:spLocks noChangeArrowheads="1"/>
          </p:cNvSpPr>
          <p:nvPr/>
        </p:nvSpPr>
        <p:spPr bwMode="auto">
          <a:xfrm>
            <a:off x="683568" y="3933056"/>
            <a:ext cx="1371600"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 kukába kerül</a:t>
            </a:r>
            <a:endParaRPr lang="en-US" sz="1800" dirty="0">
              <a:solidFill>
                <a:schemeClr val="bg1"/>
              </a:solidFill>
              <a:latin typeface="Arial" pitchFamily="34" charset="0"/>
            </a:endParaRPr>
          </a:p>
        </p:txBody>
      </p:sp>
      <p:sp>
        <p:nvSpPr>
          <p:cNvPr id="17417" name="Line 2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7418" name="Rectangle 25"/>
          <p:cNvSpPr>
            <a:spLocks noChangeArrowheads="1"/>
          </p:cNvSpPr>
          <p:nvPr/>
        </p:nvSpPr>
        <p:spPr bwMode="auto">
          <a:xfrm>
            <a:off x="2362200" y="1066800"/>
            <a:ext cx="1371600" cy="590931"/>
          </a:xfrm>
          <a:prstGeom prst="rect">
            <a:avLst/>
          </a:prstGeom>
          <a:noFill/>
          <a:ln w="9525">
            <a:noFill/>
            <a:miter lim="800000"/>
            <a:headEnd/>
            <a:tailEnd/>
          </a:ln>
        </p:spPr>
        <p:txBody>
          <a:bodyPr>
            <a:spAutoFit/>
          </a:bodyPr>
          <a:lstStyle/>
          <a:p>
            <a:pPr algn="ctr">
              <a:lnSpc>
                <a:spcPct val="90000"/>
              </a:lnSpc>
            </a:pPr>
            <a:r>
              <a:rPr lang="hu-HU" sz="1800" dirty="0" smtClean="0">
                <a:solidFill>
                  <a:schemeClr val="bg1"/>
                </a:solidFill>
                <a:latin typeface="Arial" pitchFamily="34" charset="0"/>
              </a:rPr>
              <a:t>Zöldség, gyümölcs</a:t>
            </a:r>
            <a:endParaRPr lang="en-US" sz="1800" dirty="0">
              <a:solidFill>
                <a:schemeClr val="bg1"/>
              </a:solidFill>
              <a:latin typeface="Arial" pitchFamily="34" charset="0"/>
            </a:endParaRPr>
          </a:p>
        </p:txBody>
      </p:sp>
      <p:sp>
        <p:nvSpPr>
          <p:cNvPr id="17420" name="Rectangle 27"/>
          <p:cNvSpPr>
            <a:spLocks noChangeArrowheads="1"/>
          </p:cNvSpPr>
          <p:nvPr/>
        </p:nvSpPr>
        <p:spPr bwMode="auto">
          <a:xfrm>
            <a:off x="2339752" y="3429000"/>
            <a:ext cx="1368152" cy="553998"/>
          </a:xfrm>
          <a:prstGeom prst="rect">
            <a:avLst/>
          </a:prstGeom>
          <a:noFill/>
          <a:ln w="9525">
            <a:noFill/>
            <a:miter lim="800000"/>
            <a:headEnd/>
            <a:tailEnd/>
          </a:ln>
        </p:spPr>
        <p:txBody>
          <a:bodyPr wrap="square">
            <a:spAutoFit/>
          </a:bodyPr>
          <a:lstStyle/>
          <a:p>
            <a:pPr algn="ctr"/>
            <a:r>
              <a:rPr lang="en-IE" sz="3000" b="1" dirty="0">
                <a:solidFill>
                  <a:schemeClr val="bg1"/>
                </a:solidFill>
                <a:latin typeface="Arial" pitchFamily="34" charset="0"/>
              </a:rPr>
              <a:t>25</a:t>
            </a:r>
            <a:r>
              <a:rPr lang="en-IE" sz="3000" b="1" dirty="0" smtClean="0">
                <a:solidFill>
                  <a:schemeClr val="bg1"/>
                </a:solidFill>
                <a:latin typeface="Arial" pitchFamily="34" charset="0"/>
              </a:rPr>
              <a:t>%</a:t>
            </a:r>
            <a:r>
              <a:rPr lang="hu-HU" sz="3000" b="1" dirty="0" err="1" smtClean="0">
                <a:solidFill>
                  <a:schemeClr val="bg1"/>
                </a:solidFill>
                <a:latin typeface="Arial" pitchFamily="34" charset="0"/>
              </a:rPr>
              <a:t>-a</a:t>
            </a:r>
            <a:endParaRPr lang="en-US" sz="3000" b="1" dirty="0">
              <a:solidFill>
                <a:schemeClr val="bg1"/>
              </a:solidFill>
              <a:latin typeface="Arial" pitchFamily="34" charset="0"/>
            </a:endParaRPr>
          </a:p>
        </p:txBody>
      </p:sp>
      <p:sp>
        <p:nvSpPr>
          <p:cNvPr id="17422" name="Rectangle 29"/>
          <p:cNvSpPr>
            <a:spLocks noChangeArrowheads="1"/>
          </p:cNvSpPr>
          <p:nvPr/>
        </p:nvSpPr>
        <p:spPr bwMode="auto">
          <a:xfrm>
            <a:off x="4038600" y="1066800"/>
            <a:ext cx="1371600" cy="369332"/>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Pékáru</a:t>
            </a:r>
            <a:endParaRPr lang="en-US" sz="1800" dirty="0">
              <a:solidFill>
                <a:schemeClr val="bg1"/>
              </a:solidFill>
              <a:latin typeface="Arial" pitchFamily="34" charset="0"/>
            </a:endParaRPr>
          </a:p>
        </p:txBody>
      </p:sp>
      <p:sp>
        <p:nvSpPr>
          <p:cNvPr id="17424" name="Rectangle 31"/>
          <p:cNvSpPr>
            <a:spLocks noChangeArrowheads="1"/>
          </p:cNvSpPr>
          <p:nvPr/>
        </p:nvSpPr>
        <p:spPr bwMode="auto">
          <a:xfrm>
            <a:off x="3995936" y="3429000"/>
            <a:ext cx="1440160" cy="549275"/>
          </a:xfrm>
          <a:prstGeom prst="rect">
            <a:avLst/>
          </a:prstGeom>
          <a:noFill/>
          <a:ln w="9525">
            <a:noFill/>
            <a:miter lim="800000"/>
            <a:headEnd/>
            <a:tailEnd/>
          </a:ln>
        </p:spPr>
        <p:txBody>
          <a:bodyPr wrap="square">
            <a:spAutoFit/>
          </a:bodyPr>
          <a:lstStyle/>
          <a:p>
            <a:pPr algn="ctr"/>
            <a:r>
              <a:rPr lang="en-IE" sz="3000" b="1" dirty="0">
                <a:solidFill>
                  <a:schemeClr val="bg1"/>
                </a:solidFill>
                <a:latin typeface="Arial" pitchFamily="34" charset="0"/>
              </a:rPr>
              <a:t>20</a:t>
            </a:r>
            <a:r>
              <a:rPr lang="en-IE" sz="3000" b="1" dirty="0" smtClean="0">
                <a:solidFill>
                  <a:schemeClr val="bg1"/>
                </a:solidFill>
                <a:latin typeface="Arial" pitchFamily="34" charset="0"/>
              </a:rPr>
              <a:t>%</a:t>
            </a:r>
            <a:r>
              <a:rPr lang="hu-HU" sz="3000" b="1" dirty="0" err="1" smtClean="0">
                <a:solidFill>
                  <a:schemeClr val="bg1"/>
                </a:solidFill>
                <a:latin typeface="Arial" pitchFamily="34" charset="0"/>
              </a:rPr>
              <a:t>-a</a:t>
            </a:r>
            <a:endParaRPr lang="en-US" sz="3000" b="1" dirty="0">
              <a:solidFill>
                <a:schemeClr val="bg1"/>
              </a:solidFill>
              <a:latin typeface="Arial" pitchFamily="34" charset="0"/>
            </a:endParaRPr>
          </a:p>
        </p:txBody>
      </p:sp>
      <p:sp>
        <p:nvSpPr>
          <p:cNvPr id="17426" name="Rectangle 33"/>
          <p:cNvSpPr>
            <a:spLocks noChangeArrowheads="1"/>
          </p:cNvSpPr>
          <p:nvPr/>
        </p:nvSpPr>
        <p:spPr bwMode="auto">
          <a:xfrm>
            <a:off x="5715000" y="1066800"/>
            <a:ext cx="1371600" cy="341632"/>
          </a:xfrm>
          <a:prstGeom prst="rect">
            <a:avLst/>
          </a:prstGeom>
          <a:noFill/>
          <a:ln w="9525">
            <a:noFill/>
            <a:miter lim="800000"/>
            <a:headEnd/>
            <a:tailEnd/>
          </a:ln>
        </p:spPr>
        <p:txBody>
          <a:bodyPr>
            <a:spAutoFit/>
          </a:bodyPr>
          <a:lstStyle/>
          <a:p>
            <a:pPr algn="ctr">
              <a:lnSpc>
                <a:spcPct val="90000"/>
              </a:lnSpc>
            </a:pPr>
            <a:r>
              <a:rPr lang="hu-HU" sz="1800" dirty="0" smtClean="0">
                <a:solidFill>
                  <a:schemeClr val="bg1"/>
                </a:solidFill>
                <a:latin typeface="Arial" pitchFamily="34" charset="0"/>
              </a:rPr>
              <a:t>Hús és hal</a:t>
            </a:r>
            <a:r>
              <a:rPr lang="en-IE" sz="1800" dirty="0" smtClean="0">
                <a:solidFill>
                  <a:schemeClr val="bg1"/>
                </a:solidFill>
                <a:latin typeface="Arial" pitchFamily="34" charset="0"/>
              </a:rPr>
              <a:t>        </a:t>
            </a:r>
            <a:endParaRPr lang="en-US" sz="1800" dirty="0">
              <a:solidFill>
                <a:schemeClr val="bg1"/>
              </a:solidFill>
              <a:latin typeface="Arial" pitchFamily="34" charset="0"/>
            </a:endParaRPr>
          </a:p>
        </p:txBody>
      </p:sp>
      <p:sp>
        <p:nvSpPr>
          <p:cNvPr id="17428" name="Rectangle 35"/>
          <p:cNvSpPr>
            <a:spLocks noChangeArrowheads="1"/>
          </p:cNvSpPr>
          <p:nvPr/>
        </p:nvSpPr>
        <p:spPr bwMode="auto">
          <a:xfrm>
            <a:off x="5652120" y="3429000"/>
            <a:ext cx="1368152" cy="553998"/>
          </a:xfrm>
          <a:prstGeom prst="rect">
            <a:avLst/>
          </a:prstGeom>
          <a:noFill/>
          <a:ln w="9525">
            <a:noFill/>
            <a:miter lim="800000"/>
            <a:headEnd/>
            <a:tailEnd/>
          </a:ln>
        </p:spPr>
        <p:txBody>
          <a:bodyPr wrap="square">
            <a:spAutoFit/>
          </a:bodyPr>
          <a:lstStyle/>
          <a:p>
            <a:pPr algn="ctr"/>
            <a:r>
              <a:rPr lang="en-IE" sz="3000" b="1" dirty="0">
                <a:solidFill>
                  <a:schemeClr val="bg1"/>
                </a:solidFill>
                <a:latin typeface="Arial" pitchFamily="34" charset="0"/>
              </a:rPr>
              <a:t>10</a:t>
            </a:r>
            <a:r>
              <a:rPr lang="en-IE" sz="3000" b="1" dirty="0" smtClean="0">
                <a:solidFill>
                  <a:schemeClr val="bg1"/>
                </a:solidFill>
                <a:latin typeface="Arial" pitchFamily="34" charset="0"/>
              </a:rPr>
              <a:t>%</a:t>
            </a:r>
            <a:r>
              <a:rPr lang="hu-HU" sz="3000" b="1" dirty="0" err="1" smtClean="0">
                <a:solidFill>
                  <a:schemeClr val="bg1"/>
                </a:solidFill>
                <a:latin typeface="Arial" pitchFamily="34" charset="0"/>
              </a:rPr>
              <a:t>-a</a:t>
            </a:r>
            <a:endParaRPr lang="en-US" sz="3000" b="1" dirty="0">
              <a:solidFill>
                <a:schemeClr val="bg1"/>
              </a:solidFill>
              <a:latin typeface="Arial" pitchFamily="34" charset="0"/>
            </a:endParaRPr>
          </a:p>
        </p:txBody>
      </p:sp>
      <p:sp>
        <p:nvSpPr>
          <p:cNvPr id="17430" name="Rectangle 37"/>
          <p:cNvSpPr>
            <a:spLocks noChangeArrowheads="1"/>
          </p:cNvSpPr>
          <p:nvPr/>
        </p:nvSpPr>
        <p:spPr bwMode="auto">
          <a:xfrm>
            <a:off x="7315200" y="1066800"/>
            <a:ext cx="1371600" cy="366713"/>
          </a:xfrm>
          <a:prstGeom prst="rect">
            <a:avLst/>
          </a:prstGeom>
          <a:noFill/>
          <a:ln w="9525">
            <a:noFill/>
            <a:miter lim="800000"/>
            <a:headEnd/>
            <a:tailEnd/>
          </a:ln>
        </p:spPr>
        <p:txBody>
          <a:bodyPr>
            <a:spAutoFit/>
          </a:bodyPr>
          <a:lstStyle/>
          <a:p>
            <a:pPr algn="ctr"/>
            <a:r>
              <a:rPr lang="hu-HU" sz="1800" dirty="0" smtClean="0">
                <a:solidFill>
                  <a:schemeClr val="bg1"/>
                </a:solidFill>
                <a:latin typeface="Arial" pitchFamily="34" charset="0"/>
              </a:rPr>
              <a:t>Tejtermék</a:t>
            </a:r>
            <a:endParaRPr lang="en-US" sz="1800" dirty="0">
              <a:solidFill>
                <a:schemeClr val="bg1"/>
              </a:solidFill>
              <a:latin typeface="Arial" pitchFamily="34" charset="0"/>
            </a:endParaRPr>
          </a:p>
        </p:txBody>
      </p:sp>
      <p:sp>
        <p:nvSpPr>
          <p:cNvPr id="17432" name="Rectangle 39"/>
          <p:cNvSpPr>
            <a:spLocks noChangeArrowheads="1"/>
          </p:cNvSpPr>
          <p:nvPr/>
        </p:nvSpPr>
        <p:spPr bwMode="auto">
          <a:xfrm>
            <a:off x="7380312" y="3429000"/>
            <a:ext cx="1368152" cy="549275"/>
          </a:xfrm>
          <a:prstGeom prst="rect">
            <a:avLst/>
          </a:prstGeom>
          <a:noFill/>
          <a:ln w="9525">
            <a:noFill/>
            <a:miter lim="800000"/>
            <a:headEnd/>
            <a:tailEnd/>
          </a:ln>
        </p:spPr>
        <p:txBody>
          <a:bodyPr wrap="square">
            <a:spAutoFit/>
          </a:bodyPr>
          <a:lstStyle/>
          <a:p>
            <a:pPr algn="ctr"/>
            <a:r>
              <a:rPr lang="en-IE" sz="3000" b="1" dirty="0">
                <a:solidFill>
                  <a:schemeClr val="bg1"/>
                </a:solidFill>
                <a:latin typeface="Arial" pitchFamily="34" charset="0"/>
              </a:rPr>
              <a:t>10</a:t>
            </a:r>
            <a:r>
              <a:rPr lang="en-IE" sz="3000" b="1" dirty="0" smtClean="0">
                <a:solidFill>
                  <a:schemeClr val="bg1"/>
                </a:solidFill>
                <a:latin typeface="Arial" pitchFamily="34" charset="0"/>
              </a:rPr>
              <a:t>%</a:t>
            </a:r>
            <a:r>
              <a:rPr lang="hu-HU" sz="3000" b="1" dirty="0" err="1" smtClean="0">
                <a:solidFill>
                  <a:schemeClr val="bg1"/>
                </a:solidFill>
                <a:latin typeface="Arial" pitchFamily="34" charset="0"/>
              </a:rPr>
              <a:t>-a</a:t>
            </a:r>
            <a:endParaRPr lang="en-US" sz="3000" b="1" dirty="0">
              <a:solidFill>
                <a:schemeClr val="bg1"/>
              </a:solidFill>
              <a:latin typeface="Arial" pitchFamily="34" charset="0"/>
            </a:endParaRPr>
          </a:p>
        </p:txBody>
      </p:sp>
      <p:sp>
        <p:nvSpPr>
          <p:cNvPr id="17434" name="Rectangle 41"/>
          <p:cNvSpPr>
            <a:spLocks noChangeArrowheads="1"/>
          </p:cNvSpPr>
          <p:nvPr/>
        </p:nvSpPr>
        <p:spPr bwMode="auto">
          <a:xfrm>
            <a:off x="533400" y="5257800"/>
            <a:ext cx="8229600" cy="523220"/>
          </a:xfrm>
          <a:prstGeom prst="rect">
            <a:avLst/>
          </a:prstGeom>
          <a:solidFill>
            <a:srgbClr val="E0A350"/>
          </a:solidFill>
          <a:ln w="9525">
            <a:noFill/>
            <a:miter lim="800000"/>
            <a:headEnd/>
            <a:tailEnd/>
          </a:ln>
        </p:spPr>
        <p:txBody>
          <a:bodyPr>
            <a:spAutoFit/>
          </a:bodyPr>
          <a:lstStyle/>
          <a:p>
            <a:pPr algn="ctr"/>
            <a:r>
              <a:rPr lang="hu-HU" sz="1400" dirty="0" smtClean="0">
                <a:solidFill>
                  <a:schemeClr val="bg1"/>
                </a:solidFill>
                <a:latin typeface="Arial" pitchFamily="34" charset="0"/>
              </a:rPr>
              <a:t>A burgonya a leginkább elpazarolt zöldségféle.</a:t>
            </a:r>
            <a:r>
              <a:rPr lang="en-IE" sz="1400" dirty="0" smtClean="0">
                <a:solidFill>
                  <a:schemeClr val="bg1"/>
                </a:solidFill>
                <a:latin typeface="Arial" pitchFamily="34" charset="0"/>
              </a:rPr>
              <a:t> </a:t>
            </a:r>
            <a:endParaRPr lang="en-IE" sz="1400" dirty="0">
              <a:solidFill>
                <a:schemeClr val="bg1"/>
              </a:solidFill>
              <a:latin typeface="Arial" pitchFamily="34" charset="0"/>
            </a:endParaRPr>
          </a:p>
          <a:p>
            <a:pPr algn="ctr"/>
            <a:r>
              <a:rPr lang="hu-HU" sz="1400" dirty="0" smtClean="0">
                <a:solidFill>
                  <a:schemeClr val="bg1"/>
                </a:solidFill>
                <a:latin typeface="Arial" pitchFamily="34" charset="0"/>
              </a:rPr>
              <a:t>A banán és az alma a leginkább elpazarolt gyümölcs</a:t>
            </a:r>
            <a:r>
              <a:rPr lang="en-IE" sz="1400" dirty="0" smtClean="0">
                <a:solidFill>
                  <a:srgbClr val="E86B50"/>
                </a:solidFill>
                <a:latin typeface="Arial" pitchFamily="34" charset="0"/>
              </a:rPr>
              <a:t> </a:t>
            </a:r>
            <a:endParaRPr lang="en-US" sz="1400" dirty="0">
              <a:solidFill>
                <a:srgbClr val="E86B50"/>
              </a:solidFill>
              <a:latin typeface="Arial" pitchFamily="34" charset="0"/>
            </a:endParaRPr>
          </a:p>
        </p:txBody>
      </p:sp>
      <p:sp>
        <p:nvSpPr>
          <p:cNvPr id="27" name="Rectangle 21"/>
          <p:cNvSpPr>
            <a:spLocks noChangeArrowheads="1"/>
          </p:cNvSpPr>
          <p:nvPr/>
        </p:nvSpPr>
        <p:spPr bwMode="auto">
          <a:xfrm>
            <a:off x="2411760" y="2708920"/>
            <a:ext cx="1369640" cy="738664"/>
          </a:xfrm>
          <a:prstGeom prst="rect">
            <a:avLst/>
          </a:prstGeom>
          <a:noFill/>
          <a:ln w="9525">
            <a:noFill/>
            <a:miter lim="800000"/>
            <a:headEnd/>
            <a:tailEnd/>
          </a:ln>
        </p:spPr>
        <p:txBody>
          <a:bodyPr wrap="square">
            <a:spAutoFit/>
          </a:bodyPr>
          <a:lstStyle/>
          <a:p>
            <a:pPr algn="ctr"/>
            <a:r>
              <a:rPr lang="hu-HU" sz="1400" dirty="0" smtClean="0">
                <a:solidFill>
                  <a:srgbClr val="FFFFFF"/>
                </a:solidFill>
                <a:latin typeface="Arial" pitchFamily="34" charset="0"/>
              </a:rPr>
              <a:t>A megvásárolt mennyiség közel</a:t>
            </a:r>
            <a:endParaRPr lang="en-US" sz="1800" dirty="0">
              <a:solidFill>
                <a:schemeClr val="bg1"/>
              </a:solidFill>
              <a:latin typeface="Arial" pitchFamily="34" charset="0"/>
            </a:endParaRPr>
          </a:p>
        </p:txBody>
      </p:sp>
      <p:sp>
        <p:nvSpPr>
          <p:cNvPr id="28" name="Rectangle 21"/>
          <p:cNvSpPr>
            <a:spLocks noChangeArrowheads="1"/>
          </p:cNvSpPr>
          <p:nvPr/>
        </p:nvSpPr>
        <p:spPr bwMode="auto">
          <a:xfrm>
            <a:off x="7308304" y="2708920"/>
            <a:ext cx="1369640" cy="738664"/>
          </a:xfrm>
          <a:prstGeom prst="rect">
            <a:avLst/>
          </a:prstGeom>
          <a:noFill/>
          <a:ln w="9525">
            <a:noFill/>
            <a:miter lim="800000"/>
            <a:headEnd/>
            <a:tailEnd/>
          </a:ln>
        </p:spPr>
        <p:txBody>
          <a:bodyPr wrap="square">
            <a:spAutoFit/>
          </a:bodyPr>
          <a:lstStyle/>
          <a:p>
            <a:pPr algn="ctr"/>
            <a:r>
              <a:rPr lang="hu-HU" sz="1400" dirty="0" smtClean="0">
                <a:solidFill>
                  <a:srgbClr val="FFFFFF"/>
                </a:solidFill>
                <a:latin typeface="Arial" pitchFamily="34" charset="0"/>
              </a:rPr>
              <a:t>A megvásárolt mennyiség közel</a:t>
            </a:r>
            <a:endParaRPr lang="en-US" sz="1800" dirty="0">
              <a:solidFill>
                <a:schemeClr val="bg1"/>
              </a:solidFill>
              <a:latin typeface="Arial" pitchFamily="34" charset="0"/>
            </a:endParaRPr>
          </a:p>
        </p:txBody>
      </p:sp>
      <p:sp>
        <p:nvSpPr>
          <p:cNvPr id="29" name="Rectangle 21"/>
          <p:cNvSpPr>
            <a:spLocks noChangeArrowheads="1"/>
          </p:cNvSpPr>
          <p:nvPr/>
        </p:nvSpPr>
        <p:spPr bwMode="auto">
          <a:xfrm>
            <a:off x="5652120" y="2708920"/>
            <a:ext cx="1369640" cy="738664"/>
          </a:xfrm>
          <a:prstGeom prst="rect">
            <a:avLst/>
          </a:prstGeom>
          <a:noFill/>
          <a:ln w="9525">
            <a:noFill/>
            <a:miter lim="800000"/>
            <a:headEnd/>
            <a:tailEnd/>
          </a:ln>
        </p:spPr>
        <p:txBody>
          <a:bodyPr wrap="square">
            <a:spAutoFit/>
          </a:bodyPr>
          <a:lstStyle/>
          <a:p>
            <a:pPr algn="ctr"/>
            <a:r>
              <a:rPr lang="hu-HU" sz="1400" dirty="0" smtClean="0">
                <a:solidFill>
                  <a:srgbClr val="FFFFFF"/>
                </a:solidFill>
                <a:latin typeface="Arial" pitchFamily="34" charset="0"/>
              </a:rPr>
              <a:t>A megvásárolt mennyiség közel</a:t>
            </a:r>
            <a:endParaRPr lang="en-US" sz="1800" dirty="0">
              <a:solidFill>
                <a:schemeClr val="bg1"/>
              </a:solidFill>
              <a:latin typeface="Arial" pitchFamily="34" charset="0"/>
            </a:endParaRPr>
          </a:p>
        </p:txBody>
      </p:sp>
      <p:sp>
        <p:nvSpPr>
          <p:cNvPr id="30" name="Rectangle 21"/>
          <p:cNvSpPr>
            <a:spLocks noChangeArrowheads="1"/>
          </p:cNvSpPr>
          <p:nvPr/>
        </p:nvSpPr>
        <p:spPr bwMode="auto">
          <a:xfrm>
            <a:off x="3995936" y="2708920"/>
            <a:ext cx="1369640" cy="738664"/>
          </a:xfrm>
          <a:prstGeom prst="rect">
            <a:avLst/>
          </a:prstGeom>
          <a:noFill/>
          <a:ln w="9525">
            <a:noFill/>
            <a:miter lim="800000"/>
            <a:headEnd/>
            <a:tailEnd/>
          </a:ln>
        </p:spPr>
        <p:txBody>
          <a:bodyPr wrap="square">
            <a:spAutoFit/>
          </a:bodyPr>
          <a:lstStyle/>
          <a:p>
            <a:pPr algn="ctr"/>
            <a:r>
              <a:rPr lang="hu-HU" sz="1400" dirty="0" smtClean="0">
                <a:solidFill>
                  <a:srgbClr val="FFFFFF"/>
                </a:solidFill>
                <a:latin typeface="Arial" pitchFamily="34" charset="0"/>
              </a:rPr>
              <a:t>A megvásárolt mennyiség közel</a:t>
            </a:r>
            <a:endParaRPr lang="en-US" sz="1800" dirty="0">
              <a:solidFill>
                <a:schemeClr val="bg1"/>
              </a:solidFill>
              <a:latin typeface="Arial" pitchFamily="34" charset="0"/>
            </a:endParaRPr>
          </a:p>
        </p:txBody>
      </p:sp>
      <p:sp>
        <p:nvSpPr>
          <p:cNvPr id="31" name="Rectangle 23"/>
          <p:cNvSpPr>
            <a:spLocks noChangeArrowheads="1"/>
          </p:cNvSpPr>
          <p:nvPr/>
        </p:nvSpPr>
        <p:spPr bwMode="auto">
          <a:xfrm>
            <a:off x="2339752" y="3933056"/>
            <a:ext cx="1371600"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 kukába kerül</a:t>
            </a:r>
            <a:endParaRPr lang="en-US" sz="1800" dirty="0">
              <a:solidFill>
                <a:schemeClr val="bg1"/>
              </a:solidFill>
              <a:latin typeface="Arial" pitchFamily="34" charset="0"/>
            </a:endParaRPr>
          </a:p>
        </p:txBody>
      </p:sp>
      <p:sp>
        <p:nvSpPr>
          <p:cNvPr id="32" name="Rectangle 23"/>
          <p:cNvSpPr>
            <a:spLocks noChangeArrowheads="1"/>
          </p:cNvSpPr>
          <p:nvPr/>
        </p:nvSpPr>
        <p:spPr bwMode="auto">
          <a:xfrm>
            <a:off x="4067944" y="3933056"/>
            <a:ext cx="1371600"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 kukába kerül</a:t>
            </a:r>
            <a:endParaRPr lang="en-US" sz="1800" dirty="0">
              <a:solidFill>
                <a:schemeClr val="bg1"/>
              </a:solidFill>
              <a:latin typeface="Arial" pitchFamily="34" charset="0"/>
            </a:endParaRPr>
          </a:p>
        </p:txBody>
      </p:sp>
      <p:sp>
        <p:nvSpPr>
          <p:cNvPr id="33" name="Rectangle 23"/>
          <p:cNvSpPr>
            <a:spLocks noChangeArrowheads="1"/>
          </p:cNvSpPr>
          <p:nvPr/>
        </p:nvSpPr>
        <p:spPr bwMode="auto">
          <a:xfrm>
            <a:off x="5652120" y="3933056"/>
            <a:ext cx="1371600"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 kukába kerül</a:t>
            </a:r>
            <a:endParaRPr lang="en-US" sz="1800" dirty="0">
              <a:solidFill>
                <a:schemeClr val="bg1"/>
              </a:solidFill>
              <a:latin typeface="Arial" pitchFamily="34" charset="0"/>
            </a:endParaRPr>
          </a:p>
        </p:txBody>
      </p:sp>
      <p:sp>
        <p:nvSpPr>
          <p:cNvPr id="34" name="Rectangle 23"/>
          <p:cNvSpPr>
            <a:spLocks noChangeArrowheads="1"/>
          </p:cNvSpPr>
          <p:nvPr/>
        </p:nvSpPr>
        <p:spPr bwMode="auto">
          <a:xfrm>
            <a:off x="7380312" y="3933056"/>
            <a:ext cx="1371600" cy="307777"/>
          </a:xfrm>
          <a:prstGeom prst="rect">
            <a:avLst/>
          </a:prstGeom>
          <a:noFill/>
          <a:ln w="9525">
            <a:noFill/>
            <a:miter lim="800000"/>
            <a:headEnd/>
            <a:tailEnd/>
          </a:ln>
        </p:spPr>
        <p:txBody>
          <a:bodyPr>
            <a:spAutoFit/>
          </a:bodyPr>
          <a:lstStyle/>
          <a:p>
            <a:pPr algn="ctr"/>
            <a:r>
              <a:rPr lang="hu-HU" sz="1400" dirty="0" smtClean="0">
                <a:solidFill>
                  <a:schemeClr val="bg1"/>
                </a:solidFill>
                <a:latin typeface="Arial" pitchFamily="34" charset="0"/>
              </a:rPr>
              <a:t> kukába kerül</a:t>
            </a:r>
            <a:endParaRPr lang="en-US" sz="18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8435" name="Text Box 5"/>
          <p:cNvSpPr txBox="1">
            <a:spLocks noChangeArrowheads="1"/>
          </p:cNvSpPr>
          <p:nvPr/>
        </p:nvSpPr>
        <p:spPr bwMode="auto">
          <a:xfrm>
            <a:off x="323850" y="1600200"/>
            <a:ext cx="8496300" cy="4185761"/>
          </a:xfrm>
          <a:prstGeom prst="rect">
            <a:avLst/>
          </a:prstGeom>
          <a:noFill/>
          <a:ln w="9525">
            <a:noFill/>
            <a:miter lim="800000"/>
            <a:headEnd/>
            <a:tailEnd/>
          </a:ln>
        </p:spPr>
        <p:txBody>
          <a:bodyPr>
            <a:spAutoFit/>
          </a:bodyPr>
          <a:lstStyle/>
          <a:p>
            <a:pPr algn="ctr">
              <a:spcBef>
                <a:spcPct val="50000"/>
              </a:spcBef>
            </a:pPr>
            <a:r>
              <a:rPr lang="hu-HU" sz="2800" dirty="0" smtClean="0">
                <a:solidFill>
                  <a:schemeClr val="bg2"/>
                </a:solidFill>
                <a:latin typeface="Arial" pitchFamily="34" charset="0"/>
              </a:rPr>
              <a:t>A </a:t>
            </a:r>
            <a:r>
              <a:rPr lang="en-IE" sz="2800" dirty="0" smtClean="0">
                <a:solidFill>
                  <a:schemeClr val="bg2"/>
                </a:solidFill>
                <a:latin typeface="Arial" pitchFamily="34" charset="0"/>
                <a:hlinkClick r:id="rId4"/>
              </a:rPr>
              <a:t>www.stopfoodwaste.ie</a:t>
            </a:r>
            <a:r>
              <a:rPr lang="hu-HU" sz="2800" dirty="0" smtClean="0">
                <a:solidFill>
                  <a:schemeClr val="bg2"/>
                </a:solidFill>
                <a:latin typeface="Arial" pitchFamily="34" charset="0"/>
              </a:rPr>
              <a:t> oldal adatai alapján az ír háztartások évente kb. 1 millió tonna élelmiszert dobnak ki, amelynek háztartásonkénti költsége 700 Euró körül alakul.</a:t>
            </a:r>
            <a:r>
              <a:rPr lang="en-IE" sz="2800" dirty="0" smtClean="0">
                <a:solidFill>
                  <a:schemeClr val="bg2"/>
                </a:solidFill>
                <a:latin typeface="Arial" pitchFamily="34" charset="0"/>
              </a:rPr>
              <a:t> </a:t>
            </a:r>
            <a:endParaRPr lang="en-IE" sz="2800" dirty="0">
              <a:solidFill>
                <a:schemeClr val="bg2"/>
              </a:solidFill>
              <a:latin typeface="Arial" pitchFamily="34" charset="0"/>
            </a:endParaRPr>
          </a:p>
          <a:p>
            <a:pPr algn="ctr">
              <a:spcBef>
                <a:spcPct val="50000"/>
              </a:spcBef>
            </a:pPr>
            <a:r>
              <a:rPr lang="hu-HU" sz="2800" dirty="0" smtClean="0">
                <a:solidFill>
                  <a:schemeClr val="bg2"/>
                </a:solidFill>
                <a:latin typeface="Arial" pitchFamily="34" charset="0"/>
              </a:rPr>
              <a:t>A szelektív hulladékgyűjtés népszerűsítése és a komposztálási felhívások ellenére ennek a mennyiségnek a nagy része hulladéklerakókban köt ki, amelynek környezeti és gazdasági hatásai egyaránt vannak.</a:t>
            </a:r>
            <a:endParaRPr lang="en-US" sz="2800" dirty="0">
              <a:solidFill>
                <a:schemeClr val="bg2"/>
              </a:solidFill>
              <a:latin typeface="Arial" pitchFamily="34" charset="0"/>
            </a:endParaRPr>
          </a:p>
        </p:txBody>
      </p:sp>
      <p:sp>
        <p:nvSpPr>
          <p:cNvPr id="1843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8437" name="Text Box 5"/>
          <p:cNvSpPr txBox="1">
            <a:spLocks noChangeArrowheads="1"/>
          </p:cNvSpPr>
          <p:nvPr/>
        </p:nvSpPr>
        <p:spPr bwMode="auto">
          <a:xfrm>
            <a:off x="0" y="182563"/>
            <a:ext cx="9144000" cy="579437"/>
          </a:xfrm>
          <a:prstGeom prst="rect">
            <a:avLst/>
          </a:prstGeom>
          <a:noFill/>
          <a:ln w="9525">
            <a:noFill/>
            <a:miter lim="800000"/>
            <a:headEnd/>
            <a:tailEnd/>
          </a:ln>
        </p:spPr>
        <p:txBody>
          <a:bodyPr wrap="square">
            <a:spAutoFit/>
          </a:bodyPr>
          <a:lstStyle/>
          <a:p>
            <a:pPr marL="342900" indent="-342900" algn="ctr">
              <a:spcBef>
                <a:spcPct val="50000"/>
              </a:spcBef>
            </a:pPr>
            <a:r>
              <a:rPr lang="hu-HU" sz="3200" b="1" dirty="0" smtClean="0">
                <a:solidFill>
                  <a:srgbClr val="17A3A5"/>
                </a:solidFill>
                <a:latin typeface="Arial" pitchFamily="34" charset="0"/>
              </a:rPr>
              <a:t>Háztartási élelmiszerhulladékok </a:t>
            </a:r>
            <a:r>
              <a:rPr lang="hu-HU" sz="3200" b="1" dirty="0" smtClean="0">
                <a:solidFill>
                  <a:srgbClr val="596171"/>
                </a:solidFill>
                <a:latin typeface="Arial" pitchFamily="34" charset="0"/>
              </a:rPr>
              <a:t>Írországban</a:t>
            </a:r>
            <a:endParaRPr lang="en-US"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6"/>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19459" name="Text Box 5"/>
          <p:cNvSpPr txBox="1">
            <a:spLocks noChangeArrowheads="1"/>
          </p:cNvSpPr>
          <p:nvPr/>
        </p:nvSpPr>
        <p:spPr bwMode="auto">
          <a:xfrm>
            <a:off x="0" y="5638800"/>
            <a:ext cx="9144000" cy="381000"/>
          </a:xfrm>
          <a:prstGeom prst="rect">
            <a:avLst/>
          </a:prstGeom>
          <a:noFill/>
          <a:ln w="9525">
            <a:noFill/>
            <a:miter lim="800000"/>
            <a:headEnd/>
            <a:tailEnd/>
          </a:ln>
        </p:spPr>
        <p:txBody>
          <a:bodyPr>
            <a:spAutoFit/>
          </a:bodyPr>
          <a:lstStyle/>
          <a:p>
            <a:pPr algn="ctr">
              <a:spcBef>
                <a:spcPct val="50000"/>
              </a:spcBef>
            </a:pPr>
            <a:r>
              <a:rPr lang="hu-HU" sz="1800" dirty="0" smtClean="0">
                <a:solidFill>
                  <a:schemeClr val="bg2"/>
                </a:solidFill>
                <a:latin typeface="Arial" pitchFamily="34" charset="0"/>
              </a:rPr>
              <a:t>Összesített adatok az </a:t>
            </a:r>
            <a:r>
              <a:rPr lang="en-IE" sz="1800" dirty="0" smtClean="0">
                <a:solidFill>
                  <a:schemeClr val="bg2"/>
                </a:solidFill>
                <a:latin typeface="Arial" pitchFamily="34" charset="0"/>
              </a:rPr>
              <a:t>EPA </a:t>
            </a:r>
            <a:r>
              <a:rPr lang="hu-HU" sz="1800" dirty="0" smtClean="0">
                <a:solidFill>
                  <a:schemeClr val="bg2"/>
                </a:solidFill>
                <a:latin typeface="Arial" pitchFamily="34" charset="0"/>
              </a:rPr>
              <a:t>Nemzeti Hulladékgazdálkodási kutatásából </a:t>
            </a:r>
            <a:r>
              <a:rPr lang="en-IE" sz="1800" dirty="0" smtClean="0">
                <a:solidFill>
                  <a:schemeClr val="bg2"/>
                </a:solidFill>
                <a:latin typeface="Arial" pitchFamily="34" charset="0"/>
              </a:rPr>
              <a:t>(</a:t>
            </a:r>
            <a:r>
              <a:rPr lang="en-IE" sz="1800" dirty="0">
                <a:solidFill>
                  <a:schemeClr val="bg2"/>
                </a:solidFill>
                <a:latin typeface="Arial" pitchFamily="34" charset="0"/>
              </a:rPr>
              <a:t>2008)</a:t>
            </a:r>
            <a:endParaRPr lang="en-US" sz="1800" dirty="0">
              <a:solidFill>
                <a:schemeClr val="bg2"/>
              </a:solidFill>
              <a:latin typeface="Arial" pitchFamily="34" charset="0"/>
            </a:endParaRPr>
          </a:p>
        </p:txBody>
      </p:sp>
      <p:sp>
        <p:nvSpPr>
          <p:cNvPr id="19460"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19461"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Lakossági élelmiszerhulladékok</a:t>
            </a:r>
            <a:r>
              <a:rPr lang="en-US" sz="3200" b="1" dirty="0" smtClean="0">
                <a:solidFill>
                  <a:srgbClr val="596171"/>
                </a:solidFill>
                <a:latin typeface="Arial" pitchFamily="34" charset="0"/>
              </a:rPr>
              <a:t> </a:t>
            </a:r>
            <a:r>
              <a:rPr lang="hu-HU" sz="3200" b="1" dirty="0" smtClean="0">
                <a:solidFill>
                  <a:srgbClr val="596171"/>
                </a:solidFill>
                <a:latin typeface="Arial" pitchFamily="34" charset="0"/>
              </a:rPr>
              <a:t>Írországban</a:t>
            </a:r>
            <a:endParaRPr lang="en-US" sz="3200" b="1" dirty="0">
              <a:solidFill>
                <a:srgbClr val="596171"/>
              </a:solidFill>
              <a:latin typeface="Arial" pitchFamily="34" charset="0"/>
            </a:endParaRPr>
          </a:p>
        </p:txBody>
      </p:sp>
      <p:pic>
        <p:nvPicPr>
          <p:cNvPr id="19462" name="Picture 17" descr="pie 2"/>
          <p:cNvPicPr>
            <a:picLocks noChangeAspect="1" noChangeArrowheads="1"/>
          </p:cNvPicPr>
          <p:nvPr/>
        </p:nvPicPr>
        <p:blipFill>
          <a:blip r:embed="rId4" cstate="print"/>
          <a:srcRect/>
          <a:stretch>
            <a:fillRect/>
          </a:stretch>
        </p:blipFill>
        <p:spPr bwMode="auto">
          <a:xfrm>
            <a:off x="2286000" y="1584325"/>
            <a:ext cx="4419600" cy="3708400"/>
          </a:xfrm>
          <a:prstGeom prst="rect">
            <a:avLst/>
          </a:prstGeom>
          <a:noFill/>
          <a:ln w="9525">
            <a:noFill/>
            <a:miter lim="800000"/>
            <a:headEnd/>
            <a:tailEnd/>
          </a:ln>
        </p:spPr>
      </p:pic>
      <p:sp>
        <p:nvSpPr>
          <p:cNvPr id="19463" name="Rectangle 18"/>
          <p:cNvSpPr>
            <a:spLocks noChangeArrowheads="1"/>
          </p:cNvSpPr>
          <p:nvPr/>
        </p:nvSpPr>
        <p:spPr bwMode="auto">
          <a:xfrm>
            <a:off x="6781800" y="1584325"/>
            <a:ext cx="1905000" cy="304800"/>
          </a:xfrm>
          <a:prstGeom prst="rect">
            <a:avLst/>
          </a:prstGeom>
          <a:noFill/>
          <a:ln w="9525">
            <a:noFill/>
            <a:miter lim="800000"/>
            <a:headEnd/>
            <a:tailEnd/>
          </a:ln>
        </p:spPr>
        <p:txBody>
          <a:bodyPr>
            <a:spAutoFit/>
          </a:bodyPr>
          <a:lstStyle/>
          <a:p>
            <a:r>
              <a:rPr lang="en-IE" sz="1400" dirty="0">
                <a:solidFill>
                  <a:srgbClr val="596171"/>
                </a:solidFill>
                <a:latin typeface="Arial" pitchFamily="34" charset="0"/>
              </a:rPr>
              <a:t>2.7.2% Hotel</a:t>
            </a:r>
            <a:endParaRPr lang="en-US" sz="1400" dirty="0">
              <a:solidFill>
                <a:srgbClr val="596171"/>
              </a:solidFill>
              <a:latin typeface="Arial" pitchFamily="34" charset="0"/>
            </a:endParaRPr>
          </a:p>
        </p:txBody>
      </p:sp>
      <p:sp>
        <p:nvSpPr>
          <p:cNvPr id="19464" name="Line 19"/>
          <p:cNvSpPr>
            <a:spLocks noChangeShapeType="1"/>
          </p:cNvSpPr>
          <p:nvPr/>
        </p:nvSpPr>
        <p:spPr bwMode="auto">
          <a:xfrm flipV="1">
            <a:off x="6248400" y="1789113"/>
            <a:ext cx="457200" cy="381000"/>
          </a:xfrm>
          <a:prstGeom prst="line">
            <a:avLst/>
          </a:prstGeom>
          <a:noFill/>
          <a:ln w="9525">
            <a:solidFill>
              <a:srgbClr val="596171"/>
            </a:solidFill>
            <a:round/>
            <a:headEnd/>
            <a:tailEnd/>
          </a:ln>
        </p:spPr>
        <p:txBody>
          <a:bodyPr wrap="none" anchor="ctr"/>
          <a:lstStyle/>
          <a:p>
            <a:endParaRPr lang="hu-HU"/>
          </a:p>
        </p:txBody>
      </p:sp>
      <p:sp>
        <p:nvSpPr>
          <p:cNvPr id="19465" name="Rectangle 20"/>
          <p:cNvSpPr>
            <a:spLocks noChangeArrowheads="1"/>
          </p:cNvSpPr>
          <p:nvPr/>
        </p:nvSpPr>
        <p:spPr bwMode="auto">
          <a:xfrm>
            <a:off x="6460252" y="4581128"/>
            <a:ext cx="2683748"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23.2% </a:t>
            </a:r>
            <a:r>
              <a:rPr lang="hu-HU" sz="1400" dirty="0" smtClean="0">
                <a:solidFill>
                  <a:srgbClr val="596171"/>
                </a:solidFill>
                <a:latin typeface="Arial" pitchFamily="34" charset="0"/>
              </a:rPr>
              <a:t>Élelmiszerkereskedelem</a:t>
            </a:r>
            <a:endParaRPr lang="en-US" sz="1400" dirty="0">
              <a:solidFill>
                <a:srgbClr val="596171"/>
              </a:solidFill>
              <a:latin typeface="Arial" pitchFamily="34" charset="0"/>
            </a:endParaRPr>
          </a:p>
        </p:txBody>
      </p:sp>
      <p:sp>
        <p:nvSpPr>
          <p:cNvPr id="19466" name="Rectangle 21"/>
          <p:cNvSpPr>
            <a:spLocks noChangeArrowheads="1"/>
          </p:cNvSpPr>
          <p:nvPr/>
        </p:nvSpPr>
        <p:spPr bwMode="auto">
          <a:xfrm>
            <a:off x="1259632" y="5373216"/>
            <a:ext cx="2156103" cy="307777"/>
          </a:xfrm>
          <a:prstGeom prst="rect">
            <a:avLst/>
          </a:prstGeom>
          <a:noFill/>
          <a:ln w="9525">
            <a:noFill/>
            <a:miter lim="800000"/>
            <a:headEnd/>
            <a:tailEnd/>
          </a:ln>
        </p:spPr>
        <p:txBody>
          <a:bodyPr wrap="none">
            <a:spAutoFit/>
          </a:bodyPr>
          <a:lstStyle/>
          <a:p>
            <a:r>
              <a:rPr lang="en-IE" sz="1400" dirty="0" smtClean="0">
                <a:solidFill>
                  <a:srgbClr val="596171"/>
                </a:solidFill>
                <a:latin typeface="Arial" pitchFamily="34" charset="0"/>
              </a:rPr>
              <a:t>15.5% </a:t>
            </a:r>
            <a:r>
              <a:rPr lang="hu-HU" sz="1400" dirty="0" smtClean="0">
                <a:solidFill>
                  <a:srgbClr val="596171"/>
                </a:solidFill>
                <a:latin typeface="Arial" pitchFamily="34" charset="0"/>
              </a:rPr>
              <a:t>Vendéglátóhelyek</a:t>
            </a:r>
            <a:endParaRPr lang="en-US" sz="1400" dirty="0">
              <a:solidFill>
                <a:srgbClr val="596171"/>
              </a:solidFill>
              <a:latin typeface="Arial" pitchFamily="34" charset="0"/>
            </a:endParaRPr>
          </a:p>
        </p:txBody>
      </p:sp>
      <p:sp>
        <p:nvSpPr>
          <p:cNvPr id="19467" name="Rectangle 22"/>
          <p:cNvSpPr>
            <a:spLocks noChangeArrowheads="1"/>
          </p:cNvSpPr>
          <p:nvPr/>
        </p:nvSpPr>
        <p:spPr bwMode="auto">
          <a:xfrm>
            <a:off x="395536" y="4221088"/>
            <a:ext cx="2280881"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11.1% </a:t>
            </a:r>
            <a:r>
              <a:rPr lang="hu-HU" sz="1400" dirty="0" smtClean="0">
                <a:solidFill>
                  <a:srgbClr val="596171"/>
                </a:solidFill>
                <a:latin typeface="Arial" pitchFamily="34" charset="0"/>
              </a:rPr>
              <a:t>Irodai munkahelyek</a:t>
            </a:r>
            <a:endParaRPr lang="en-US" sz="1400" dirty="0">
              <a:solidFill>
                <a:srgbClr val="596171"/>
              </a:solidFill>
              <a:latin typeface="Arial" pitchFamily="34" charset="0"/>
            </a:endParaRPr>
          </a:p>
        </p:txBody>
      </p:sp>
      <p:sp>
        <p:nvSpPr>
          <p:cNvPr id="19468" name="Rectangle 23"/>
          <p:cNvSpPr>
            <a:spLocks noChangeArrowheads="1"/>
          </p:cNvSpPr>
          <p:nvPr/>
        </p:nvSpPr>
        <p:spPr bwMode="auto">
          <a:xfrm>
            <a:off x="1147763" y="1889125"/>
            <a:ext cx="1260281"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6.1% </a:t>
            </a:r>
            <a:r>
              <a:rPr lang="hu-HU" sz="1400" dirty="0" smtClean="0">
                <a:solidFill>
                  <a:srgbClr val="596171"/>
                </a:solidFill>
                <a:latin typeface="Arial" pitchFamily="34" charset="0"/>
              </a:rPr>
              <a:t>Oktatás</a:t>
            </a:r>
            <a:endParaRPr lang="en-US" sz="1400" dirty="0">
              <a:solidFill>
                <a:srgbClr val="596171"/>
              </a:solidFill>
              <a:latin typeface="Arial" pitchFamily="34" charset="0"/>
            </a:endParaRPr>
          </a:p>
        </p:txBody>
      </p:sp>
      <p:sp>
        <p:nvSpPr>
          <p:cNvPr id="19469" name="Rectangle 24"/>
          <p:cNvSpPr>
            <a:spLocks noChangeArrowheads="1"/>
          </p:cNvSpPr>
          <p:nvPr/>
        </p:nvSpPr>
        <p:spPr bwMode="auto">
          <a:xfrm>
            <a:off x="467544" y="2564904"/>
            <a:ext cx="1718740"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8.1% </a:t>
            </a:r>
            <a:r>
              <a:rPr lang="hu-HU" sz="1400" dirty="0" smtClean="0">
                <a:solidFill>
                  <a:srgbClr val="596171"/>
                </a:solidFill>
                <a:latin typeface="Arial" pitchFamily="34" charset="0"/>
              </a:rPr>
              <a:t>Egészségügy</a:t>
            </a:r>
            <a:endParaRPr lang="en-US" sz="1400" dirty="0">
              <a:solidFill>
                <a:srgbClr val="596171"/>
              </a:solidFill>
              <a:latin typeface="Arial" pitchFamily="34" charset="0"/>
            </a:endParaRPr>
          </a:p>
        </p:txBody>
      </p:sp>
      <p:sp>
        <p:nvSpPr>
          <p:cNvPr id="19470" name="Rectangle 25"/>
          <p:cNvSpPr>
            <a:spLocks noChangeArrowheads="1"/>
          </p:cNvSpPr>
          <p:nvPr/>
        </p:nvSpPr>
        <p:spPr bwMode="auto">
          <a:xfrm>
            <a:off x="1403648" y="1484784"/>
            <a:ext cx="2175596"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4.6% </a:t>
            </a:r>
            <a:r>
              <a:rPr lang="hu-HU" sz="1400" dirty="0" smtClean="0">
                <a:solidFill>
                  <a:srgbClr val="596171"/>
                </a:solidFill>
                <a:latin typeface="Arial" pitchFamily="34" charset="0"/>
              </a:rPr>
              <a:t>Nagykereskedelem</a:t>
            </a:r>
            <a:endParaRPr lang="en-US" sz="1400" dirty="0">
              <a:solidFill>
                <a:srgbClr val="596171"/>
              </a:solidFill>
              <a:latin typeface="Arial" pitchFamily="34" charset="0"/>
            </a:endParaRPr>
          </a:p>
        </p:txBody>
      </p:sp>
      <p:sp>
        <p:nvSpPr>
          <p:cNvPr id="19471" name="Rectangle 26"/>
          <p:cNvSpPr>
            <a:spLocks noChangeArrowheads="1"/>
          </p:cNvSpPr>
          <p:nvPr/>
        </p:nvSpPr>
        <p:spPr bwMode="auto">
          <a:xfrm>
            <a:off x="2209800" y="990600"/>
            <a:ext cx="1598515" cy="523220"/>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2.7</a:t>
            </a:r>
            <a:r>
              <a:rPr lang="en-IE" sz="1400" dirty="0" smtClean="0">
                <a:solidFill>
                  <a:srgbClr val="596171"/>
                </a:solidFill>
                <a:latin typeface="Arial" pitchFamily="34" charset="0"/>
              </a:rPr>
              <a:t>%</a:t>
            </a:r>
            <a:r>
              <a:rPr lang="hu-HU" sz="1400" dirty="0" smtClean="0">
                <a:solidFill>
                  <a:srgbClr val="596171"/>
                </a:solidFill>
                <a:latin typeface="Arial" pitchFamily="34" charset="0"/>
              </a:rPr>
              <a:t> Közlekedés</a:t>
            </a:r>
            <a:endParaRPr lang="en-IE" sz="1400" dirty="0">
              <a:solidFill>
                <a:srgbClr val="596171"/>
              </a:solidFill>
              <a:latin typeface="Arial" pitchFamily="34" charset="0"/>
            </a:endParaRPr>
          </a:p>
          <a:p>
            <a:r>
              <a:rPr lang="en-IE" sz="1400" dirty="0">
                <a:solidFill>
                  <a:srgbClr val="596171"/>
                </a:solidFill>
                <a:latin typeface="Arial" pitchFamily="34" charset="0"/>
              </a:rPr>
              <a:t>&amp; </a:t>
            </a:r>
            <a:r>
              <a:rPr lang="hu-HU" sz="1400" dirty="0" smtClean="0">
                <a:solidFill>
                  <a:srgbClr val="596171"/>
                </a:solidFill>
                <a:latin typeface="Arial" pitchFamily="34" charset="0"/>
              </a:rPr>
              <a:t>Kommunikáció</a:t>
            </a:r>
            <a:endParaRPr lang="en-US" sz="1400" dirty="0">
              <a:solidFill>
                <a:srgbClr val="596171"/>
              </a:solidFill>
              <a:latin typeface="Arial" pitchFamily="34" charset="0"/>
            </a:endParaRPr>
          </a:p>
        </p:txBody>
      </p:sp>
      <p:sp>
        <p:nvSpPr>
          <p:cNvPr id="19472" name="Rectangle 27"/>
          <p:cNvSpPr>
            <a:spLocks noChangeArrowheads="1"/>
          </p:cNvSpPr>
          <p:nvPr/>
        </p:nvSpPr>
        <p:spPr bwMode="auto">
          <a:xfrm>
            <a:off x="3962400" y="1203325"/>
            <a:ext cx="2544286" cy="307777"/>
          </a:xfrm>
          <a:prstGeom prst="rect">
            <a:avLst/>
          </a:prstGeom>
          <a:noFill/>
          <a:ln w="9525">
            <a:noFill/>
            <a:miter lim="800000"/>
            <a:headEnd/>
            <a:tailEnd/>
          </a:ln>
        </p:spPr>
        <p:txBody>
          <a:bodyPr wrap="none">
            <a:spAutoFit/>
          </a:bodyPr>
          <a:lstStyle/>
          <a:p>
            <a:r>
              <a:rPr lang="en-IE" sz="1400" dirty="0">
                <a:solidFill>
                  <a:srgbClr val="596171"/>
                </a:solidFill>
                <a:latin typeface="Arial" pitchFamily="34" charset="0"/>
              </a:rPr>
              <a:t>1.6% </a:t>
            </a:r>
            <a:r>
              <a:rPr lang="hu-HU" sz="1400" dirty="0" smtClean="0">
                <a:solidFill>
                  <a:srgbClr val="596171"/>
                </a:solidFill>
                <a:latin typeface="Arial" pitchFamily="34" charset="0"/>
              </a:rPr>
              <a:t>Általános kereskedelem</a:t>
            </a:r>
            <a:endParaRPr lang="en-US" sz="1400" dirty="0">
              <a:solidFill>
                <a:srgbClr val="596171"/>
              </a:solidFill>
              <a:latin typeface="Arial" pitchFamily="34" charset="0"/>
            </a:endParaRPr>
          </a:p>
        </p:txBody>
      </p:sp>
      <p:sp>
        <p:nvSpPr>
          <p:cNvPr id="19473" name="Line 28"/>
          <p:cNvSpPr>
            <a:spLocks noChangeShapeType="1"/>
          </p:cNvSpPr>
          <p:nvPr/>
        </p:nvSpPr>
        <p:spPr bwMode="auto">
          <a:xfrm>
            <a:off x="6400800" y="4327525"/>
            <a:ext cx="457200" cy="228600"/>
          </a:xfrm>
          <a:prstGeom prst="line">
            <a:avLst/>
          </a:prstGeom>
          <a:noFill/>
          <a:ln w="9525">
            <a:solidFill>
              <a:srgbClr val="596171"/>
            </a:solidFill>
            <a:round/>
            <a:headEnd/>
            <a:tailEnd/>
          </a:ln>
        </p:spPr>
        <p:txBody>
          <a:bodyPr wrap="none" anchor="ctr"/>
          <a:lstStyle/>
          <a:p>
            <a:endParaRPr lang="hu-HU"/>
          </a:p>
        </p:txBody>
      </p:sp>
      <p:sp>
        <p:nvSpPr>
          <p:cNvPr id="19474" name="Line 29"/>
          <p:cNvSpPr>
            <a:spLocks noChangeShapeType="1"/>
          </p:cNvSpPr>
          <p:nvPr/>
        </p:nvSpPr>
        <p:spPr bwMode="auto">
          <a:xfrm flipH="1">
            <a:off x="3124200" y="5241925"/>
            <a:ext cx="381000" cy="152400"/>
          </a:xfrm>
          <a:prstGeom prst="line">
            <a:avLst/>
          </a:prstGeom>
          <a:noFill/>
          <a:ln w="9525">
            <a:solidFill>
              <a:srgbClr val="596171"/>
            </a:solidFill>
            <a:round/>
            <a:headEnd/>
            <a:tailEnd/>
          </a:ln>
        </p:spPr>
        <p:txBody>
          <a:bodyPr wrap="none" anchor="ctr"/>
          <a:lstStyle/>
          <a:p>
            <a:endParaRPr lang="hu-HU"/>
          </a:p>
        </p:txBody>
      </p:sp>
      <p:sp>
        <p:nvSpPr>
          <p:cNvPr id="19475" name="Line 30"/>
          <p:cNvSpPr>
            <a:spLocks noChangeShapeType="1"/>
          </p:cNvSpPr>
          <p:nvPr/>
        </p:nvSpPr>
        <p:spPr bwMode="auto">
          <a:xfrm flipH="1" flipV="1">
            <a:off x="2057400" y="4556125"/>
            <a:ext cx="685800" cy="76200"/>
          </a:xfrm>
          <a:prstGeom prst="line">
            <a:avLst/>
          </a:prstGeom>
          <a:noFill/>
          <a:ln w="9525">
            <a:solidFill>
              <a:srgbClr val="596171"/>
            </a:solidFill>
            <a:round/>
            <a:headEnd/>
            <a:tailEnd/>
          </a:ln>
        </p:spPr>
        <p:txBody>
          <a:bodyPr wrap="none" anchor="ctr"/>
          <a:lstStyle/>
          <a:p>
            <a:endParaRPr lang="hu-HU"/>
          </a:p>
        </p:txBody>
      </p:sp>
      <p:sp>
        <p:nvSpPr>
          <p:cNvPr id="19476" name="Line 31"/>
          <p:cNvSpPr>
            <a:spLocks noChangeShapeType="1"/>
          </p:cNvSpPr>
          <p:nvPr/>
        </p:nvSpPr>
        <p:spPr bwMode="auto">
          <a:xfrm flipH="1" flipV="1">
            <a:off x="2057400" y="2879725"/>
            <a:ext cx="381000" cy="76200"/>
          </a:xfrm>
          <a:prstGeom prst="line">
            <a:avLst/>
          </a:prstGeom>
          <a:noFill/>
          <a:ln w="9525">
            <a:solidFill>
              <a:srgbClr val="596171"/>
            </a:solidFill>
            <a:round/>
            <a:headEnd/>
            <a:tailEnd/>
          </a:ln>
        </p:spPr>
        <p:txBody>
          <a:bodyPr wrap="none" anchor="ctr"/>
          <a:lstStyle/>
          <a:p>
            <a:endParaRPr lang="hu-HU"/>
          </a:p>
        </p:txBody>
      </p:sp>
      <p:sp>
        <p:nvSpPr>
          <p:cNvPr id="19477" name="Line 32"/>
          <p:cNvSpPr>
            <a:spLocks noChangeShapeType="1"/>
          </p:cNvSpPr>
          <p:nvPr/>
        </p:nvSpPr>
        <p:spPr bwMode="auto">
          <a:xfrm flipH="1" flipV="1">
            <a:off x="2590800" y="2117725"/>
            <a:ext cx="228600" cy="152400"/>
          </a:xfrm>
          <a:prstGeom prst="line">
            <a:avLst/>
          </a:prstGeom>
          <a:noFill/>
          <a:ln w="9525">
            <a:solidFill>
              <a:srgbClr val="596171"/>
            </a:solidFill>
            <a:round/>
            <a:headEnd/>
            <a:tailEnd/>
          </a:ln>
        </p:spPr>
        <p:txBody>
          <a:bodyPr wrap="none" anchor="ctr"/>
          <a:lstStyle/>
          <a:p>
            <a:endParaRPr lang="hu-HU"/>
          </a:p>
        </p:txBody>
      </p:sp>
      <p:sp>
        <p:nvSpPr>
          <p:cNvPr id="19478" name="Line 33"/>
          <p:cNvSpPr>
            <a:spLocks noChangeShapeType="1"/>
          </p:cNvSpPr>
          <p:nvPr/>
        </p:nvSpPr>
        <p:spPr bwMode="auto">
          <a:xfrm flipH="1" flipV="1">
            <a:off x="3200400" y="1760538"/>
            <a:ext cx="152400" cy="204787"/>
          </a:xfrm>
          <a:prstGeom prst="line">
            <a:avLst/>
          </a:prstGeom>
          <a:noFill/>
          <a:ln w="9525">
            <a:solidFill>
              <a:srgbClr val="596171"/>
            </a:solidFill>
            <a:round/>
            <a:headEnd/>
            <a:tailEnd/>
          </a:ln>
        </p:spPr>
        <p:txBody>
          <a:bodyPr wrap="none" anchor="ctr"/>
          <a:lstStyle/>
          <a:p>
            <a:endParaRPr lang="hu-HU"/>
          </a:p>
        </p:txBody>
      </p:sp>
      <p:sp>
        <p:nvSpPr>
          <p:cNvPr id="19479" name="Line 34"/>
          <p:cNvSpPr>
            <a:spLocks noChangeShapeType="1"/>
          </p:cNvSpPr>
          <p:nvPr/>
        </p:nvSpPr>
        <p:spPr bwMode="auto">
          <a:xfrm flipH="1" flipV="1">
            <a:off x="3657600" y="1431925"/>
            <a:ext cx="152400" cy="381000"/>
          </a:xfrm>
          <a:prstGeom prst="line">
            <a:avLst/>
          </a:prstGeom>
          <a:noFill/>
          <a:ln w="9525">
            <a:solidFill>
              <a:srgbClr val="596171"/>
            </a:solidFill>
            <a:round/>
            <a:headEnd/>
            <a:tailEnd/>
          </a:ln>
        </p:spPr>
        <p:txBody>
          <a:bodyPr wrap="none" anchor="ctr"/>
          <a:lstStyle/>
          <a:p>
            <a:endParaRPr lang="hu-HU"/>
          </a:p>
        </p:txBody>
      </p:sp>
      <p:sp>
        <p:nvSpPr>
          <p:cNvPr id="19480" name="Line 35"/>
          <p:cNvSpPr>
            <a:spLocks noChangeShapeType="1"/>
          </p:cNvSpPr>
          <p:nvPr/>
        </p:nvSpPr>
        <p:spPr bwMode="auto">
          <a:xfrm flipH="1" flipV="1">
            <a:off x="4114800" y="1484313"/>
            <a:ext cx="76200" cy="228600"/>
          </a:xfrm>
          <a:prstGeom prst="line">
            <a:avLst/>
          </a:prstGeom>
          <a:noFill/>
          <a:ln w="9525">
            <a:solidFill>
              <a:srgbClr val="596171"/>
            </a:solidFill>
            <a:round/>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57356" y="1071546"/>
          <a:ext cx="5585763" cy="3933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878" name="Group 398"/>
          <p:cNvGraphicFramePr>
            <a:graphicFrameLocks noGrp="1"/>
          </p:cNvGraphicFramePr>
          <p:nvPr>
            <p:ph idx="1"/>
          </p:nvPr>
        </p:nvGraphicFramePr>
        <p:xfrm>
          <a:off x="395536" y="620688"/>
          <a:ext cx="8302625" cy="5645486"/>
        </p:xfrm>
        <a:graphic>
          <a:graphicData uri="http://schemas.openxmlformats.org/drawingml/2006/table">
            <a:tbl>
              <a:tblPr/>
              <a:tblGrid>
                <a:gridCol w="2538412"/>
                <a:gridCol w="1828800"/>
                <a:gridCol w="1295400"/>
                <a:gridCol w="1300163"/>
                <a:gridCol w="1339850"/>
              </a:tblGrid>
              <a:tr h="1269196">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bg1"/>
                          </a:solidFill>
                          <a:effectLst/>
                          <a:latin typeface="Arial" charset="0"/>
                          <a:ea typeface="ＭＳ Ｐゴシック" pitchFamily="34" charset="-128"/>
                        </a:rPr>
                        <a:t>Szektor</a:t>
                      </a:r>
                      <a:endParaRPr kumimoji="0" lang="en-US" sz="1400" b="1" i="0" u="none" strike="noStrike" cap="none" normalizeH="0" baseline="0" dirty="0" smtClean="0">
                        <a:ln>
                          <a:noFill/>
                        </a:ln>
                        <a:solidFill>
                          <a:schemeClr val="bg1"/>
                        </a:solidFill>
                        <a:effectLst/>
                        <a:latin typeface="Arial" charset="0"/>
                        <a:ea typeface="ＭＳ Ｐゴシック"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A3A5"/>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bg1"/>
                          </a:solidFill>
                          <a:effectLst/>
                          <a:latin typeface="Arial" charset="0"/>
                          <a:ea typeface="ＭＳ Ｐゴシック" pitchFamily="34" charset="-128"/>
                        </a:rPr>
                        <a:t>Vetítési alap (egység)</a:t>
                      </a:r>
                      <a:endParaRPr kumimoji="0" lang="en-US" sz="1400" b="1" i="0" u="none" strike="noStrike" cap="none" normalizeH="0" baseline="0" dirty="0" smtClean="0">
                        <a:ln>
                          <a:noFill/>
                        </a:ln>
                        <a:solidFill>
                          <a:schemeClr val="bg1"/>
                        </a:solidFill>
                        <a:effectLst/>
                        <a:latin typeface="Arial" charset="0"/>
                        <a:ea typeface="ＭＳ Ｐゴシック"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A3A5"/>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bg1"/>
                          </a:solidFill>
                          <a:effectLst/>
                          <a:latin typeface="Arial" charset="0"/>
                          <a:ea typeface="ＭＳ Ｐゴシック" pitchFamily="34" charset="-128"/>
                        </a:rPr>
                        <a:t>Egységnyi teljes hulladék mennyiség (tonna)</a:t>
                      </a:r>
                      <a:endParaRPr kumimoji="0" lang="en-US" sz="1400" b="1" i="0" u="none" strike="noStrike" cap="none" normalizeH="0" baseline="0" dirty="0" smtClean="0">
                        <a:ln>
                          <a:noFill/>
                        </a:ln>
                        <a:solidFill>
                          <a:schemeClr val="bg1"/>
                        </a:solidFill>
                        <a:effectLst/>
                        <a:latin typeface="Arial" charset="0"/>
                        <a:ea typeface="ＭＳ Ｐゴシック"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A3A5"/>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bg1"/>
                          </a:solidFill>
                          <a:effectLst/>
                          <a:latin typeface="Arial" charset="0"/>
                          <a:ea typeface="ＭＳ Ｐゴシック" pitchFamily="34" charset="-128"/>
                        </a:rPr>
                        <a:t>Élelmiszer-hulladék aránya (%)</a:t>
                      </a:r>
                      <a:endParaRPr kumimoji="0" lang="en-US" sz="1400" b="1" i="0" u="none" strike="noStrike" cap="none" normalizeH="0" baseline="0" dirty="0" smtClean="0">
                        <a:ln>
                          <a:noFill/>
                        </a:ln>
                        <a:solidFill>
                          <a:schemeClr val="bg1"/>
                        </a:solidFill>
                        <a:effectLst/>
                        <a:latin typeface="Arial" charset="0"/>
                        <a:ea typeface="ＭＳ Ｐゴシック"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A3A5"/>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bg1"/>
                          </a:solidFill>
                          <a:effectLst/>
                          <a:latin typeface="Arial" charset="0"/>
                          <a:ea typeface="ＭＳ Ｐゴシック" pitchFamily="34" charset="-128"/>
                        </a:rPr>
                        <a:t>Egységnyi élelmiszer- hulladék mennyiség (tonna)</a:t>
                      </a:r>
                      <a:endParaRPr kumimoji="0" lang="en-US" sz="1400" b="1" i="0" u="none" strike="noStrike" cap="none" normalizeH="0" baseline="0" dirty="0" smtClean="0">
                        <a:ln>
                          <a:noFill/>
                        </a:ln>
                        <a:solidFill>
                          <a:schemeClr val="bg1"/>
                        </a:solidFill>
                        <a:effectLst/>
                        <a:latin typeface="Arial" charset="0"/>
                        <a:ea typeface="ＭＳ Ｐゴシック"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A3A5"/>
                    </a:solid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G: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Nagykereskedelem</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1.957</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0.48925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G: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É</a:t>
                      </a:r>
                      <a:r>
                        <a:rPr kumimoji="0" lang="en-US" sz="1400" b="0" i="0" u="none" strike="noStrike" cap="none" normalizeH="0" baseline="0" dirty="0" smtClean="0">
                          <a:ln>
                            <a:noFill/>
                          </a:ln>
                          <a:solidFill>
                            <a:srgbClr val="596171"/>
                          </a:solidFill>
                          <a:effectLst/>
                          <a:latin typeface="Arial" charset="0"/>
                          <a:ea typeface="ＭＳ Ｐゴシック" pitchFamily="34" charset="-128"/>
                        </a:rPr>
                        <a:t>l</a:t>
                      </a:r>
                      <a:r>
                        <a:rPr kumimoji="0" lang="hu-HU" sz="1400" b="0" i="0" u="none" strike="noStrike" cap="none" normalizeH="0" baseline="0" dirty="0" smtClean="0">
                          <a:ln>
                            <a:noFill/>
                          </a:ln>
                          <a:solidFill>
                            <a:srgbClr val="596171"/>
                          </a:solidFill>
                          <a:effectLst/>
                          <a:latin typeface="Arial" charset="0"/>
                          <a:ea typeface="ＭＳ Ｐゴシック" pitchFamily="34" charset="-128"/>
                        </a:rPr>
                        <a:t>elmiszer kiskereskedelem</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1.88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37.7</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0.70876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35998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G:</a:t>
                      </a:r>
                      <a:r>
                        <a:rPr kumimoji="0" lang="hu-HU" sz="1400" b="0" i="0" u="none" strike="noStrike" cap="none" normalizeH="0" baseline="0" dirty="0" smtClean="0">
                          <a:ln>
                            <a:noFill/>
                          </a:ln>
                          <a:solidFill>
                            <a:srgbClr val="596171"/>
                          </a:solidFill>
                          <a:effectLst/>
                          <a:latin typeface="Arial" charset="0"/>
                          <a:ea typeface="ＭＳ Ｐゴシック" pitchFamily="34" charset="-128"/>
                        </a:rPr>
                        <a:t> Vegyes kiskereskedelem</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0.832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3.1</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0.025792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G: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benzinkutak</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0.55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H: Hotel</a:t>
                      </a:r>
                      <a:r>
                        <a:rPr kumimoji="0" lang="hu-HU" sz="1400" b="0" i="0" u="none" strike="noStrike" cap="none" normalizeH="0" baseline="0" dirty="0" err="1" smtClean="0">
                          <a:ln>
                            <a:noFill/>
                          </a:ln>
                          <a:solidFill>
                            <a:srgbClr val="596171"/>
                          </a:solidFill>
                          <a:effectLst/>
                          <a:latin typeface="Arial" charset="0"/>
                          <a:ea typeface="ＭＳ Ｐゴシック" pitchFamily="34" charset="-128"/>
                        </a:rPr>
                        <a:t>ek</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Vendégéjszakák</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0.00648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43</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0.0027864</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H: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Éttermek</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1.741</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46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0.80086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I: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Szállítás, közlekedés</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Utazások 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0.000148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23</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0.00003404</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I: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Kommunikáció</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0.436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21</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0.09156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76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J, K &amp; L: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Irodák</a:t>
                      </a:r>
                      <a:r>
                        <a:rPr kumimoji="0" lang="en-US" sz="1400" b="0" i="0" u="none" strike="noStrike" cap="none" normalizeH="0" baseline="0" dirty="0" smtClean="0">
                          <a:ln>
                            <a:noFill/>
                          </a:ln>
                          <a:solidFill>
                            <a:srgbClr val="596171"/>
                          </a:solidFill>
                          <a:effectLst/>
                          <a:latin typeface="Arial" charset="0"/>
                          <a:ea typeface="ＭＳ Ｐゴシック" pitchFamily="34" charset="-128"/>
                        </a:rPr>
                        <a:t>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étterem nélkül</a:t>
                      </a:r>
                      <a:r>
                        <a:rPr kumimoji="0" lang="en-US" sz="1400" b="0" i="0" u="none" strike="noStrike" cap="none" normalizeH="0" baseline="0" dirty="0" smtClean="0">
                          <a:ln>
                            <a:noFill/>
                          </a:ln>
                          <a:solidFill>
                            <a:srgbClr val="596171"/>
                          </a:solidFill>
                          <a:effectLst/>
                          <a:latin typeface="Arial" charset="0"/>
                          <a:ea typeface="ＭＳ Ｐゴシック" pitchFamily="34" charset="-128"/>
                        </a:rPr>
                        <a:t>)</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0.126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0.00756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M: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Alapfokú oktatás</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Diákok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0.0098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23</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0.002254</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M: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Középfokú oktatás</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Diákok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0.026</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0.00988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M: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Felsőfokú oktatás</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defRPr/>
                      </a:pPr>
                      <a:r>
                        <a:rPr kumimoji="0" lang="hu-HU" sz="1200" b="0" i="0" u="none" strike="noStrike" cap="none" normalizeH="0" baseline="0" dirty="0" smtClean="0">
                          <a:ln>
                            <a:noFill/>
                          </a:ln>
                          <a:solidFill>
                            <a:srgbClr val="596171"/>
                          </a:solidFill>
                          <a:effectLst/>
                          <a:latin typeface="Arial" charset="0"/>
                          <a:ea typeface="ＭＳ Ｐゴシック" pitchFamily="34" charset="-128"/>
                        </a:rPr>
                        <a:t>Diákok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0.042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0.01344</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N: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Egészségügy</a:t>
                      </a:r>
                      <a:r>
                        <a:rPr kumimoji="0" lang="en-US" sz="1400" b="0" i="0" u="none" strike="noStrike" cap="none" normalizeH="0" baseline="0" dirty="0" smtClean="0">
                          <a:ln>
                            <a:noFill/>
                          </a:ln>
                          <a:solidFill>
                            <a:srgbClr val="596171"/>
                          </a:solidFill>
                          <a:effectLst/>
                          <a:latin typeface="Arial" charset="0"/>
                          <a:ea typeface="ＭＳ Ｐゴシック" pitchFamily="34" charset="-128"/>
                        </a:rPr>
                        <a:t>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akut</a:t>
                      </a:r>
                      <a:r>
                        <a:rPr kumimoji="0" lang="en-US" sz="1400" b="0" i="0" u="none" strike="noStrike" cap="none" normalizeH="0" baseline="0" dirty="0" smtClean="0">
                          <a:ln>
                            <a:noFill/>
                          </a:ln>
                          <a:solidFill>
                            <a:srgbClr val="596171"/>
                          </a:solidFill>
                          <a:effectLst/>
                          <a:latin typeface="Arial" charset="0"/>
                          <a:ea typeface="ＭＳ Ｐゴシック" pitchFamily="34" charset="-128"/>
                        </a:rPr>
                        <a:t>)</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Kórházi ágyak 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3.09</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0.6798</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N: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Egészségügy</a:t>
                      </a:r>
                      <a:r>
                        <a:rPr kumimoji="0" lang="en-US" sz="1400" b="0" i="0" u="none" strike="noStrike" cap="none" normalizeH="0" baseline="0" dirty="0" smtClean="0">
                          <a:ln>
                            <a:noFill/>
                          </a:ln>
                          <a:solidFill>
                            <a:srgbClr val="596171"/>
                          </a:solidFill>
                          <a:effectLst/>
                          <a:latin typeface="Arial" charset="0"/>
                          <a:ea typeface="ＭＳ Ｐゴシック" pitchFamily="34" charset="-128"/>
                        </a:rPr>
                        <a:t>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hosszú időtartamú ápolás</a:t>
                      </a:r>
                      <a:r>
                        <a:rPr kumimoji="0" lang="en-US" sz="1400" b="0" i="0" u="none" strike="noStrike" cap="none" normalizeH="0" baseline="0" dirty="0" smtClean="0">
                          <a:ln>
                            <a:noFill/>
                          </a:ln>
                          <a:solidFill>
                            <a:srgbClr val="596171"/>
                          </a:solidFill>
                          <a:effectLst/>
                          <a:latin typeface="Arial" charset="0"/>
                          <a:ea typeface="ＭＳ Ｐゴシック" pitchFamily="34" charset="-128"/>
                        </a:rPr>
                        <a:t>)</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rgbClr val="596171"/>
                          </a:solidFill>
                          <a:effectLst/>
                          <a:latin typeface="Arial" charset="0"/>
                          <a:ea typeface="ＭＳ Ｐゴシック" pitchFamily="34" charset="-128"/>
                        </a:rPr>
                        <a:t>Kórház ágyak 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1.85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0.4625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85874">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O: </a:t>
                      </a:r>
                      <a:r>
                        <a:rPr kumimoji="0" lang="hu-HU" sz="1400" b="0" i="0" u="none" strike="noStrike" cap="none" normalizeH="0" baseline="0" dirty="0" smtClean="0">
                          <a:ln>
                            <a:noFill/>
                          </a:ln>
                          <a:solidFill>
                            <a:srgbClr val="596171"/>
                          </a:solidFill>
                          <a:effectLst/>
                          <a:latin typeface="Arial" charset="0"/>
                          <a:ea typeface="ＭＳ Ｐゴシック" pitchFamily="34" charset="-128"/>
                        </a:rPr>
                        <a:t>Egyéb</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defRPr/>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0.75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35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0.2625</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r h="253839">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596171"/>
                          </a:solidFill>
                          <a:effectLst/>
                          <a:latin typeface="Arial" charset="0"/>
                          <a:ea typeface="ＭＳ Ｐゴシック" pitchFamily="34" charset="-128"/>
                        </a:rPr>
                        <a:t>Közétkeztetés</a:t>
                      </a:r>
                      <a:endParaRPr kumimoji="0" lang="en-US" sz="14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defRPr/>
                      </a:pPr>
                      <a:r>
                        <a:rPr kumimoji="0" lang="hu-HU" sz="1200" b="0" i="0" u="none" strike="noStrike" cap="none" normalizeH="0" baseline="0" dirty="0" smtClean="0">
                          <a:ln>
                            <a:noFill/>
                          </a:ln>
                          <a:solidFill>
                            <a:srgbClr val="596171"/>
                          </a:solidFill>
                          <a:effectLst/>
                          <a:latin typeface="Arial" charset="0"/>
                          <a:ea typeface="ＭＳ Ｐゴシック" pitchFamily="34" charset="-128"/>
                        </a:rPr>
                        <a:t>Alkalmazottak létszáma</a:t>
                      </a:r>
                      <a:endParaRPr kumimoji="0" lang="en-US" sz="1200" b="0" i="0" u="none" strike="noStrike" cap="none" normalizeH="0" baseline="0" dirty="0" smtClean="0">
                        <a:ln>
                          <a:noFill/>
                        </a:ln>
                        <a:solidFill>
                          <a:srgbClr val="596171"/>
                        </a:solidFill>
                        <a:effectLst/>
                        <a:latin typeface="Arial" charset="0"/>
                        <a:ea typeface="ＭＳ Ｐゴシック" pitchFamily="34" charset="-128"/>
                      </a:endParaRP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0.092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596171"/>
                          </a:solidFill>
                          <a:effectLst/>
                          <a:latin typeface="Arial" charset="0"/>
                          <a:ea typeface="ＭＳ Ｐゴシック" pitchFamily="34" charset="-128"/>
                        </a:rPr>
                        <a:t>62</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6171"/>
                          </a:solidFill>
                          <a:effectLst/>
                          <a:latin typeface="Arial" charset="0"/>
                          <a:ea typeface="ＭＳ Ｐゴシック" pitchFamily="34" charset="-128"/>
                        </a:rPr>
                        <a:t>0.05704</a:t>
                      </a:r>
                    </a:p>
                  </a:txBody>
                  <a:tcPr marL="0" marR="0" marT="0" marB="0" anchor="ctr" horzOverflow="overflow">
                    <a:lnL w="12700" cap="flat" cmpd="sng" algn="ctr">
                      <a:solidFill>
                        <a:srgbClr val="17A3A5"/>
                      </a:solidFill>
                      <a:prstDash val="solid"/>
                      <a:round/>
                      <a:headEnd type="none" w="med" len="med"/>
                      <a:tailEnd type="none" w="med" len="med"/>
                    </a:lnL>
                    <a:lnR w="12700" cap="flat" cmpd="sng" algn="ctr">
                      <a:solidFill>
                        <a:srgbClr val="17A3A5"/>
                      </a:solidFill>
                      <a:prstDash val="solid"/>
                      <a:round/>
                      <a:headEnd type="none" w="med" len="med"/>
                      <a:tailEnd type="none" w="med" len="med"/>
                    </a:lnR>
                    <a:lnT w="12700" cap="flat" cmpd="sng" algn="ctr">
                      <a:solidFill>
                        <a:srgbClr val="17A3A5"/>
                      </a:solidFill>
                      <a:prstDash val="solid"/>
                      <a:round/>
                      <a:headEnd type="none" w="med" len="med"/>
                      <a:tailEnd type="none" w="med" len="med"/>
                    </a:lnT>
                    <a:lnB w="12700" cap="flat" cmpd="sng" algn="ctr">
                      <a:solidFill>
                        <a:srgbClr val="17A3A5"/>
                      </a:solidFill>
                      <a:prstDash val="solid"/>
                      <a:round/>
                      <a:headEnd type="none" w="med" len="med"/>
                      <a:tailEnd type="none" w="med" len="med"/>
                    </a:lnB>
                    <a:lnTlToBr>
                      <a:noFill/>
                    </a:lnTlToBr>
                    <a:lnBlToTr>
                      <a:noFill/>
                    </a:lnBlToTr>
                    <a:noFill/>
                  </a:tcPr>
                </a:tc>
              </a:tr>
            </a:tbl>
          </a:graphicData>
        </a:graphic>
      </p:graphicFrame>
      <p:sp>
        <p:nvSpPr>
          <p:cNvPr id="8" name="Text Box 5"/>
          <p:cNvSpPr txBox="1">
            <a:spLocks noChangeArrowheads="1"/>
          </p:cNvSpPr>
          <p:nvPr/>
        </p:nvSpPr>
        <p:spPr bwMode="auto">
          <a:xfrm>
            <a:off x="0" y="47271"/>
            <a:ext cx="8929688"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Lakossági élelmiszerhulladékok</a:t>
            </a:r>
            <a:r>
              <a:rPr lang="en-US" sz="3200" b="1" dirty="0" smtClean="0">
                <a:solidFill>
                  <a:srgbClr val="596171"/>
                </a:solidFill>
                <a:latin typeface="Arial" pitchFamily="34" charset="0"/>
              </a:rPr>
              <a:t> </a:t>
            </a:r>
            <a:r>
              <a:rPr lang="hu-HU" sz="3200" b="1" dirty="0" smtClean="0">
                <a:solidFill>
                  <a:srgbClr val="596171"/>
                </a:solidFill>
                <a:latin typeface="Arial" pitchFamily="34" charset="0"/>
              </a:rPr>
              <a:t>Írországban</a:t>
            </a:r>
            <a:endParaRPr lang="en-US" sz="3200" b="1" dirty="0">
              <a:solidFill>
                <a:srgbClr val="596171"/>
              </a:solidFill>
              <a:latin typeface="Arial" pitchFamily="34" charset="0"/>
            </a:endParaRPr>
          </a:p>
        </p:txBody>
      </p:sp>
      <p:sp>
        <p:nvSpPr>
          <p:cNvPr id="10" name="Text Box 5"/>
          <p:cNvSpPr txBox="1">
            <a:spLocks noChangeArrowheads="1"/>
          </p:cNvSpPr>
          <p:nvPr/>
        </p:nvSpPr>
        <p:spPr bwMode="auto">
          <a:xfrm>
            <a:off x="0" y="6477000"/>
            <a:ext cx="9144000" cy="276999"/>
          </a:xfrm>
          <a:prstGeom prst="rect">
            <a:avLst/>
          </a:prstGeom>
          <a:noFill/>
          <a:ln w="9525">
            <a:noFill/>
            <a:miter lim="800000"/>
            <a:headEnd/>
            <a:tailEnd/>
          </a:ln>
        </p:spPr>
        <p:txBody>
          <a:bodyPr>
            <a:spAutoFit/>
          </a:bodyPr>
          <a:lstStyle/>
          <a:p>
            <a:pPr algn="ctr">
              <a:spcBef>
                <a:spcPct val="50000"/>
              </a:spcBef>
            </a:pPr>
            <a:r>
              <a:rPr lang="hu-HU" sz="1200" dirty="0" smtClean="0">
                <a:solidFill>
                  <a:schemeClr val="bg2"/>
                </a:solidFill>
                <a:latin typeface="Arial" pitchFamily="34" charset="0"/>
              </a:rPr>
              <a:t>Összesített adatok az </a:t>
            </a:r>
            <a:r>
              <a:rPr lang="en-IE" sz="1200" dirty="0" smtClean="0">
                <a:solidFill>
                  <a:schemeClr val="bg2"/>
                </a:solidFill>
                <a:latin typeface="Arial" pitchFamily="34" charset="0"/>
              </a:rPr>
              <a:t>EPA </a:t>
            </a:r>
            <a:r>
              <a:rPr lang="hu-HU" sz="1200" dirty="0" smtClean="0">
                <a:solidFill>
                  <a:schemeClr val="bg2"/>
                </a:solidFill>
                <a:latin typeface="Arial" pitchFamily="34" charset="0"/>
              </a:rPr>
              <a:t>Nemzeti Hulladékgazdálkodási kutatásából </a:t>
            </a:r>
            <a:r>
              <a:rPr lang="en-IE" sz="1200" dirty="0" smtClean="0">
                <a:solidFill>
                  <a:schemeClr val="bg2"/>
                </a:solidFill>
                <a:latin typeface="Arial" pitchFamily="34" charset="0"/>
              </a:rPr>
              <a:t>(</a:t>
            </a:r>
            <a:r>
              <a:rPr lang="en-IE" sz="1200" dirty="0">
                <a:solidFill>
                  <a:schemeClr val="bg2"/>
                </a:solidFill>
                <a:latin typeface="Arial" pitchFamily="34" charset="0"/>
              </a:rPr>
              <a:t>2008)</a:t>
            </a:r>
            <a:endParaRPr lang="en-US" sz="1200"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5" name="Text Box 5"/>
          <p:cNvSpPr txBox="1">
            <a:spLocks noChangeArrowheads="1"/>
          </p:cNvSpPr>
          <p:nvPr/>
        </p:nvSpPr>
        <p:spPr bwMode="auto">
          <a:xfrm>
            <a:off x="304800" y="1301750"/>
            <a:ext cx="8305800" cy="4862870"/>
          </a:xfrm>
          <a:prstGeom prst="rect">
            <a:avLst/>
          </a:prstGeom>
          <a:noFill/>
          <a:ln w="9525">
            <a:noFill/>
            <a:miter lim="800000"/>
            <a:headEnd/>
            <a:tailEnd/>
          </a:ln>
        </p:spPr>
        <p:txBody>
          <a:bodyPr wrap="square">
            <a:spAutoFit/>
          </a:bodyPr>
          <a:lstStyle/>
          <a:p>
            <a:pPr lvl="1" algn="ctr"/>
            <a:r>
              <a:rPr lang="hu-HU" sz="2200" dirty="0" smtClean="0">
                <a:solidFill>
                  <a:schemeClr val="bg2"/>
                </a:solidFill>
                <a:latin typeface="Arial" pitchFamily="34" charset="0"/>
                <a:cs typeface="Arial" pitchFamily="34" charset="0"/>
              </a:rPr>
              <a:t>Az élelmiszer-hulladékok kérdésköre a társadalom minden szegmensét érinti, az előállítókat, kereskedőket, fogyasztókat, vendéglátókat és azokat, akik megtapasztalják az éhezést</a:t>
            </a:r>
            <a:r>
              <a:rPr lang="en-IE" sz="2200" dirty="0" smtClean="0">
                <a:solidFill>
                  <a:schemeClr val="bg2"/>
                </a:solidFill>
                <a:latin typeface="Arial" pitchFamily="34" charset="0"/>
                <a:cs typeface="Arial" pitchFamily="34" charset="0"/>
              </a:rPr>
              <a:t>.</a:t>
            </a:r>
            <a:endParaRPr lang="en-IE" sz="2200" dirty="0">
              <a:solidFill>
                <a:schemeClr val="bg2"/>
              </a:solidFill>
              <a:latin typeface="Arial" pitchFamily="34" charset="0"/>
              <a:cs typeface="Arial" pitchFamily="34" charset="0"/>
            </a:endParaRPr>
          </a:p>
          <a:p>
            <a:pPr lvl="1" algn="ctr"/>
            <a:endParaRPr lang="en-IE" sz="2200" dirty="0">
              <a:solidFill>
                <a:schemeClr val="bg2"/>
              </a:solidFill>
              <a:latin typeface="Arial" pitchFamily="34" charset="0"/>
              <a:cs typeface="Arial" pitchFamily="34" charset="0"/>
            </a:endParaRPr>
          </a:p>
          <a:p>
            <a:pPr lvl="1" algn="ctr"/>
            <a:r>
              <a:rPr lang="hu-HU" sz="2200" dirty="0" smtClean="0">
                <a:solidFill>
                  <a:schemeClr val="bg2"/>
                </a:solidFill>
                <a:latin typeface="Arial" pitchFamily="34" charset="0"/>
                <a:cs typeface="Arial" pitchFamily="34" charset="0"/>
              </a:rPr>
              <a:t>Ez a modul elsősorban a döntéshozók számára tartalmaz különböző stratégiákat, amelyek az élelmiszerpazarlás és az éhezés helyi, regionális és nemzeti szintű visszaszorításában is segítséget jelenthetnek.</a:t>
            </a:r>
            <a:endParaRPr lang="en-IE" sz="2200" dirty="0">
              <a:solidFill>
                <a:schemeClr val="bg2"/>
              </a:solidFill>
              <a:latin typeface="Arial" pitchFamily="34" charset="0"/>
              <a:cs typeface="Arial" pitchFamily="34" charset="0"/>
            </a:endParaRPr>
          </a:p>
          <a:p>
            <a:pPr lvl="1" algn="ctr"/>
            <a:endParaRPr lang="en-IE" sz="2200" dirty="0"/>
          </a:p>
          <a:p>
            <a:pPr lvl="1" algn="ctr"/>
            <a:r>
              <a:rPr lang="hu-HU" sz="2200" dirty="0" smtClean="0">
                <a:solidFill>
                  <a:schemeClr val="bg2"/>
                </a:solidFill>
                <a:latin typeface="Arial" pitchFamily="34" charset="0"/>
              </a:rPr>
              <a:t>A modul áttekinti a pazarlás kihívását, a legfontosabb forrásokat és jó gyakorlatokat, hogy információt nyújtson a szabályozást kidolgozók számára. </a:t>
            </a:r>
            <a:endParaRPr lang="en-IE" sz="2200" dirty="0">
              <a:solidFill>
                <a:schemeClr val="bg2"/>
              </a:solidFill>
              <a:latin typeface="Arial" pitchFamily="34" charset="0"/>
              <a:cs typeface="Arial" pitchFamily="34" charset="0"/>
            </a:endParaRPr>
          </a:p>
          <a:p>
            <a:pPr lvl="1" algn="ctr"/>
            <a:endParaRPr lang="en-US" dirty="0">
              <a:solidFill>
                <a:schemeClr val="bg2"/>
              </a:solidFill>
              <a:latin typeface="Arial" pitchFamily="34" charset="0"/>
              <a:cs typeface="Arial" pitchFamily="34" charset="0"/>
            </a:endParaRPr>
          </a:p>
        </p:txBody>
      </p:sp>
      <p:sp>
        <p:nvSpPr>
          <p:cNvPr id="307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077"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smtClean="0">
                <a:solidFill>
                  <a:srgbClr val="17A3A5"/>
                </a:solidFill>
                <a:latin typeface="Arial" pitchFamily="34" charset="0"/>
                <a:cs typeface="Arial" pitchFamily="34" charset="0"/>
              </a:rPr>
              <a:t>Áttekintés</a:t>
            </a:r>
            <a:endParaRPr lang="en-US"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1507" name="Text Box 5"/>
          <p:cNvSpPr txBox="1">
            <a:spLocks noChangeArrowheads="1"/>
          </p:cNvSpPr>
          <p:nvPr/>
        </p:nvSpPr>
        <p:spPr bwMode="auto">
          <a:xfrm>
            <a:off x="277813" y="1066800"/>
            <a:ext cx="8713787" cy="5429179"/>
          </a:xfrm>
          <a:prstGeom prst="rect">
            <a:avLst/>
          </a:prstGeom>
          <a:noFill/>
          <a:ln w="9525">
            <a:noFill/>
            <a:miter lim="800000"/>
            <a:headEnd/>
            <a:tailEnd/>
          </a:ln>
        </p:spPr>
        <p:txBody>
          <a:bodyPr>
            <a:spAutoFit/>
          </a:bodyPr>
          <a:lstStyle/>
          <a:p>
            <a:pPr marL="288925" indent="-288925" eaLnBrk="1" hangingPunct="1">
              <a:lnSpc>
                <a:spcPct val="140000"/>
              </a:lnSpc>
              <a:buClr>
                <a:schemeClr val="hlink"/>
              </a:buClr>
              <a:buFont typeface="Arial" pitchFamily="34" charset="0"/>
              <a:buChar char="•"/>
            </a:pPr>
            <a:r>
              <a:rPr lang="hu-HU" sz="2200" dirty="0" smtClean="0">
                <a:solidFill>
                  <a:schemeClr val="bg2"/>
                </a:solidFill>
                <a:latin typeface="Arial" pitchFamily="34" charset="0"/>
                <a:ea typeface="ＭＳ Ｐゴシック" pitchFamily="34" charset="-128"/>
              </a:rPr>
              <a:t>Írországban közel 0,5 millió tonna szerves hulladék képződik évente a háztartásokban és a kereskedelmi vállalkozásokban.</a:t>
            </a:r>
            <a:endParaRPr lang="en-US" sz="2200"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endParaRPr lang="en-US" sz="800"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r>
              <a:rPr lang="hu-HU" sz="2200" dirty="0" smtClean="0">
                <a:solidFill>
                  <a:schemeClr val="bg2"/>
                </a:solidFill>
                <a:latin typeface="Arial" pitchFamily="34" charset="0"/>
                <a:ea typeface="ＭＳ Ｐゴシック" pitchFamily="34" charset="-128"/>
              </a:rPr>
              <a:t>Ennek nagy része </a:t>
            </a:r>
            <a:r>
              <a:rPr lang="hu-HU" sz="2200" b="1" dirty="0" smtClean="0">
                <a:solidFill>
                  <a:schemeClr val="bg2"/>
                </a:solidFill>
                <a:latin typeface="Arial" pitchFamily="34" charset="0"/>
                <a:ea typeface="ＭＳ Ｐゴシック" pitchFamily="34" charset="-128"/>
              </a:rPr>
              <a:t>élelmiszer alapú</a:t>
            </a:r>
            <a:r>
              <a:rPr lang="hu-HU" sz="2200" dirty="0" smtClean="0">
                <a:solidFill>
                  <a:schemeClr val="bg2"/>
                </a:solidFill>
                <a:latin typeface="Arial" pitchFamily="34" charset="0"/>
                <a:ea typeface="ＭＳ Ｐゴシック" pitchFamily="34" charset="-128"/>
              </a:rPr>
              <a:t>, azonban tartalmaz </a:t>
            </a:r>
            <a:r>
              <a:rPr lang="hu-HU" sz="2200" b="1" dirty="0" smtClean="0">
                <a:solidFill>
                  <a:schemeClr val="bg2"/>
                </a:solidFill>
                <a:latin typeface="Arial" pitchFamily="34" charset="0"/>
                <a:ea typeface="ＭＳ Ｐゴシック" pitchFamily="34" charset="-128"/>
              </a:rPr>
              <a:t>kerti hulladék</a:t>
            </a:r>
            <a:r>
              <a:rPr lang="hu-HU" sz="2200" dirty="0" smtClean="0">
                <a:solidFill>
                  <a:schemeClr val="bg2"/>
                </a:solidFill>
                <a:latin typeface="Arial" pitchFamily="34" charset="0"/>
                <a:ea typeface="ＭＳ Ｐゴシック" pitchFamily="34" charset="-128"/>
              </a:rPr>
              <a:t>ot is.</a:t>
            </a:r>
            <a:endParaRPr lang="ga-IE" sz="2200" b="1" i="1"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endParaRPr lang="en-US" sz="800"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r>
              <a:rPr lang="hu-HU" sz="2200" dirty="0" smtClean="0">
                <a:solidFill>
                  <a:schemeClr val="bg2"/>
                </a:solidFill>
                <a:latin typeface="Arial" pitchFamily="34" charset="0"/>
                <a:ea typeface="ＭＳ Ｐゴシック" pitchFamily="34" charset="-128"/>
              </a:rPr>
              <a:t>A szerves hulladékok keletkezése 50-50 %-ban oszlik meg a háztartások és a kereskedelmi vállalkozások között.</a:t>
            </a:r>
            <a:endParaRPr lang="ga-IE" sz="2200"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endParaRPr lang="en-US" sz="800" dirty="0">
              <a:solidFill>
                <a:schemeClr val="bg2"/>
              </a:solidFill>
              <a:latin typeface="Arial" pitchFamily="34" charset="0"/>
              <a:ea typeface="ＭＳ Ｐゴシック" pitchFamily="34" charset="-128"/>
            </a:endParaRPr>
          </a:p>
          <a:p>
            <a:pPr marL="288925" indent="-288925" eaLnBrk="1" hangingPunct="1">
              <a:lnSpc>
                <a:spcPct val="140000"/>
              </a:lnSpc>
              <a:buClr>
                <a:schemeClr val="hlink"/>
              </a:buClr>
              <a:buFont typeface="Arial" pitchFamily="34" charset="0"/>
              <a:buChar char="•"/>
            </a:pPr>
            <a:r>
              <a:rPr lang="hu-HU" sz="2200" dirty="0" smtClean="0">
                <a:solidFill>
                  <a:schemeClr val="bg2"/>
                </a:solidFill>
                <a:latin typeface="Arial" pitchFamily="34" charset="0"/>
                <a:ea typeface="ＭＳ Ｐゴシック" pitchFamily="34" charset="-128"/>
              </a:rPr>
              <a:t>Ehhez adódik hozzá az a jelentős mennyiség, amely az élelmiszeripari előállító folyamatok során keletkezik és amelynek nagy része semmilyen további felhasználásra nem kerül.</a:t>
            </a:r>
            <a:endParaRPr lang="en-US" sz="2200" dirty="0">
              <a:solidFill>
                <a:schemeClr val="bg2"/>
              </a:solidFill>
              <a:latin typeface="Arial" pitchFamily="34" charset="0"/>
              <a:ea typeface="ＭＳ Ｐゴシック" pitchFamily="34" charset="-128"/>
            </a:endParaRPr>
          </a:p>
          <a:p>
            <a:pPr marL="288925" indent="-288925" algn="ctr">
              <a:spcBef>
                <a:spcPct val="50000"/>
              </a:spcBef>
            </a:pPr>
            <a:endParaRPr lang="en-US" dirty="0">
              <a:solidFill>
                <a:schemeClr val="bg2"/>
              </a:solidFill>
              <a:latin typeface="Arial" pitchFamily="34" charset="0"/>
            </a:endParaRPr>
          </a:p>
        </p:txBody>
      </p:sp>
      <p:sp>
        <p:nvSpPr>
          <p:cNvPr id="21508"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1509"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Élelmiszerhulladékok</a:t>
            </a:r>
            <a:r>
              <a:rPr lang="en-US" sz="3200" b="1" dirty="0" smtClean="0">
                <a:solidFill>
                  <a:srgbClr val="596171"/>
                </a:solidFill>
                <a:latin typeface="Arial" pitchFamily="34" charset="0"/>
              </a:rPr>
              <a:t> </a:t>
            </a:r>
            <a:r>
              <a:rPr lang="hu-HU" sz="3200" b="1" dirty="0" smtClean="0">
                <a:solidFill>
                  <a:srgbClr val="596171"/>
                </a:solidFill>
                <a:latin typeface="Arial" pitchFamily="34" charset="0"/>
              </a:rPr>
              <a:t>Írországban</a:t>
            </a:r>
            <a:endParaRPr lang="en-US" sz="3200" b="1" dirty="0">
              <a:solidFill>
                <a:srgbClr val="59617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2531" name="Text Box 5"/>
          <p:cNvSpPr txBox="1">
            <a:spLocks noChangeArrowheads="1"/>
          </p:cNvSpPr>
          <p:nvPr/>
        </p:nvSpPr>
        <p:spPr bwMode="auto">
          <a:xfrm>
            <a:off x="381000" y="1905000"/>
            <a:ext cx="8208963" cy="4893647"/>
          </a:xfrm>
          <a:prstGeom prst="rect">
            <a:avLst/>
          </a:prstGeom>
          <a:noFill/>
          <a:ln w="9525">
            <a:noFill/>
            <a:miter lim="800000"/>
            <a:headEnd/>
            <a:tailEnd/>
          </a:ln>
        </p:spPr>
        <p:txBody>
          <a:bodyPr>
            <a:spAutoFit/>
          </a:bodyPr>
          <a:lstStyle/>
          <a:p>
            <a:pPr algn="ctr"/>
            <a:r>
              <a:rPr lang="hu-HU" sz="4400" b="1" dirty="0" smtClean="0">
                <a:solidFill>
                  <a:srgbClr val="17A3A5"/>
                </a:solidFill>
                <a:latin typeface="Arial" pitchFamily="34" charset="0"/>
              </a:rPr>
              <a:t>Az ír kereskedők</a:t>
            </a:r>
            <a:r>
              <a:rPr lang="en-IE" sz="4400" dirty="0" smtClean="0">
                <a:solidFill>
                  <a:schemeClr val="bg2"/>
                </a:solidFill>
                <a:latin typeface="Arial" pitchFamily="34" charset="0"/>
              </a:rPr>
              <a:t> </a:t>
            </a:r>
            <a:endParaRPr lang="en-IE" sz="4400" dirty="0">
              <a:solidFill>
                <a:schemeClr val="bg2"/>
              </a:solidFill>
              <a:latin typeface="Arial" pitchFamily="34" charset="0"/>
            </a:endParaRPr>
          </a:p>
          <a:p>
            <a:pPr algn="ctr"/>
            <a:r>
              <a:rPr lang="hu-HU" sz="4400" dirty="0" smtClean="0">
                <a:solidFill>
                  <a:schemeClr val="bg2"/>
                </a:solidFill>
                <a:latin typeface="Arial" pitchFamily="34" charset="0"/>
              </a:rPr>
              <a:t>szintén </a:t>
            </a:r>
            <a:r>
              <a:rPr lang="hu-HU" sz="4400" b="1" dirty="0" smtClean="0">
                <a:solidFill>
                  <a:schemeClr val="bg2"/>
                </a:solidFill>
                <a:latin typeface="Arial" pitchFamily="34" charset="0"/>
              </a:rPr>
              <a:t>nyomás alatt vannak, hogy </a:t>
            </a:r>
            <a:r>
              <a:rPr lang="en-IE" sz="4400" dirty="0" smtClean="0">
                <a:solidFill>
                  <a:schemeClr val="bg2"/>
                </a:solidFill>
                <a:latin typeface="Arial" pitchFamily="34" charset="0"/>
              </a:rPr>
              <a:t> </a:t>
            </a:r>
            <a:endParaRPr lang="en-IE" sz="4400" dirty="0">
              <a:solidFill>
                <a:schemeClr val="bg2"/>
              </a:solidFill>
              <a:latin typeface="Arial" pitchFamily="34" charset="0"/>
            </a:endParaRPr>
          </a:p>
          <a:p>
            <a:pPr algn="ctr"/>
            <a:r>
              <a:rPr lang="hu-HU" sz="4400" b="1" dirty="0" smtClean="0">
                <a:solidFill>
                  <a:srgbClr val="17A3A5"/>
                </a:solidFill>
                <a:latin typeface="Arial" pitchFamily="34" charset="0"/>
              </a:rPr>
              <a:t>csökkentsék az élelmiszerhulladékok mennyiségét</a:t>
            </a:r>
            <a:r>
              <a:rPr lang="en-IE" sz="3000" b="1" dirty="0" smtClean="0">
                <a:solidFill>
                  <a:srgbClr val="17A3A5"/>
                </a:solidFill>
                <a:latin typeface="Arial" pitchFamily="34" charset="0"/>
              </a:rPr>
              <a:t>. </a:t>
            </a:r>
            <a:endParaRPr lang="en-IE" sz="3000" b="1" dirty="0">
              <a:solidFill>
                <a:srgbClr val="17A3A5"/>
              </a:solidFill>
              <a:latin typeface="Arial" pitchFamily="34" charset="0"/>
            </a:endParaRPr>
          </a:p>
          <a:p>
            <a:pPr algn="ctr">
              <a:spcBef>
                <a:spcPct val="50000"/>
              </a:spcBef>
            </a:pPr>
            <a:endParaRPr lang="en-US" sz="3200" dirty="0">
              <a:solidFill>
                <a:schemeClr val="bg2"/>
              </a:solidFill>
              <a:latin typeface="Arial" pitchFamily="34" charset="0"/>
            </a:endParaRPr>
          </a:p>
        </p:txBody>
      </p:sp>
      <p:sp>
        <p:nvSpPr>
          <p:cNvPr id="22532"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2533" name="Text Box 5"/>
          <p:cNvSpPr txBox="1">
            <a:spLocks noChangeArrowheads="1"/>
          </p:cNvSpPr>
          <p:nvPr/>
        </p:nvSpPr>
        <p:spPr bwMode="auto">
          <a:xfrm>
            <a:off x="0" y="182563"/>
            <a:ext cx="9144000" cy="523220"/>
          </a:xfrm>
          <a:prstGeom prst="rect">
            <a:avLst/>
          </a:prstGeom>
          <a:noFill/>
          <a:ln w="9525">
            <a:noFill/>
            <a:miter lim="800000"/>
            <a:headEnd/>
            <a:tailEnd/>
          </a:ln>
        </p:spPr>
        <p:txBody>
          <a:bodyPr wrap="square">
            <a:spAutoFit/>
          </a:bodyPr>
          <a:lstStyle/>
          <a:p>
            <a:pPr lvl="1" algn="ctr"/>
            <a:r>
              <a:rPr lang="hu-HU" sz="2800" b="1" dirty="0" smtClean="0">
                <a:solidFill>
                  <a:srgbClr val="17A3A5"/>
                </a:solidFill>
                <a:latin typeface="Arial" pitchFamily="34" charset="0"/>
              </a:rPr>
              <a:t>Élelmiszerhulladékok</a:t>
            </a:r>
            <a:r>
              <a:rPr lang="en-US" sz="2800" b="1" dirty="0" smtClean="0">
                <a:solidFill>
                  <a:srgbClr val="596171"/>
                </a:solidFill>
                <a:latin typeface="Arial" pitchFamily="34" charset="0"/>
              </a:rPr>
              <a:t> </a:t>
            </a:r>
            <a:r>
              <a:rPr lang="hu-HU" sz="2800" b="1" dirty="0" smtClean="0">
                <a:solidFill>
                  <a:srgbClr val="596171"/>
                </a:solidFill>
                <a:latin typeface="Arial" pitchFamily="34" charset="0"/>
              </a:rPr>
              <a:t>Írországban </a:t>
            </a:r>
            <a:r>
              <a:rPr lang="en-US" sz="2800" b="1" dirty="0" smtClean="0">
                <a:solidFill>
                  <a:srgbClr val="17A3A5"/>
                </a:solidFill>
                <a:latin typeface="Arial" pitchFamily="34" charset="0"/>
              </a:rPr>
              <a:t>- </a:t>
            </a:r>
            <a:r>
              <a:rPr lang="hu-HU" sz="2800" b="1" dirty="0" smtClean="0">
                <a:solidFill>
                  <a:srgbClr val="17A3A5"/>
                </a:solidFill>
                <a:latin typeface="Arial" pitchFamily="34" charset="0"/>
              </a:rPr>
              <a:t>Kereskedelem</a:t>
            </a:r>
            <a:endParaRPr lang="en-US" sz="2800" b="1" dirty="0">
              <a:solidFill>
                <a:srgbClr val="17A3A5"/>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3555" name="Text Box 5"/>
          <p:cNvSpPr txBox="1">
            <a:spLocks noChangeArrowheads="1"/>
          </p:cNvSpPr>
          <p:nvPr/>
        </p:nvSpPr>
        <p:spPr bwMode="auto">
          <a:xfrm>
            <a:off x="304800" y="1143000"/>
            <a:ext cx="8424863" cy="4893647"/>
          </a:xfrm>
          <a:prstGeom prst="rect">
            <a:avLst/>
          </a:prstGeom>
          <a:noFill/>
          <a:ln w="9525">
            <a:noFill/>
            <a:miter lim="800000"/>
            <a:headEnd/>
            <a:tailEnd/>
          </a:ln>
        </p:spPr>
        <p:txBody>
          <a:bodyPr>
            <a:spAutoFit/>
          </a:bodyPr>
          <a:lstStyle/>
          <a:p>
            <a:pPr algn="ctr"/>
            <a:r>
              <a:rPr lang="en-IE" sz="2800" dirty="0">
                <a:solidFill>
                  <a:schemeClr val="bg2"/>
                </a:solidFill>
                <a:latin typeface="Arial" pitchFamily="34" charset="0"/>
                <a:hlinkClick r:id="rId4"/>
              </a:rPr>
              <a:t>www.ghawards.ie</a:t>
            </a:r>
            <a:endParaRPr lang="en-IE" sz="2800" dirty="0">
              <a:solidFill>
                <a:schemeClr val="bg2"/>
              </a:solidFill>
              <a:latin typeface="Arial" pitchFamily="34" charset="0"/>
            </a:endParaRPr>
          </a:p>
          <a:p>
            <a:pPr algn="ctr"/>
            <a:endParaRPr lang="en-IE" sz="2800" dirty="0">
              <a:solidFill>
                <a:schemeClr val="bg2"/>
              </a:solidFill>
              <a:latin typeface="Arial" pitchFamily="34" charset="0"/>
            </a:endParaRPr>
          </a:p>
          <a:p>
            <a:pPr algn="ctr"/>
            <a:r>
              <a:rPr lang="en-IE" sz="2800" dirty="0">
                <a:solidFill>
                  <a:schemeClr val="bg2"/>
                </a:solidFill>
                <a:latin typeface="Arial" pitchFamily="34" charset="0"/>
                <a:hlinkClick r:id="rId5"/>
              </a:rPr>
              <a:t>www.localprevention.ie</a:t>
            </a:r>
            <a:endParaRPr lang="en-IE" sz="2800" dirty="0">
              <a:solidFill>
                <a:schemeClr val="bg2"/>
              </a:solidFill>
              <a:latin typeface="Arial" pitchFamily="34" charset="0"/>
            </a:endParaRPr>
          </a:p>
          <a:p>
            <a:pPr algn="ctr"/>
            <a:endParaRPr lang="en-IE" sz="2800" dirty="0">
              <a:solidFill>
                <a:schemeClr val="bg2"/>
              </a:solidFill>
              <a:latin typeface="Arial" pitchFamily="34" charset="0"/>
            </a:endParaRPr>
          </a:p>
          <a:p>
            <a:pPr algn="ctr"/>
            <a:r>
              <a:rPr lang="en-IE" sz="2800" dirty="0">
                <a:solidFill>
                  <a:schemeClr val="bg2"/>
                </a:solidFill>
                <a:latin typeface="Arial" pitchFamily="34" charset="0"/>
                <a:hlinkClick r:id="rId6"/>
              </a:rPr>
              <a:t>www.greenhealthcareprogramme.ie</a:t>
            </a:r>
            <a:r>
              <a:rPr lang="en-IE" sz="2800" dirty="0">
                <a:solidFill>
                  <a:schemeClr val="bg2"/>
                </a:solidFill>
                <a:latin typeface="Arial" pitchFamily="34" charset="0"/>
              </a:rPr>
              <a:t>  </a:t>
            </a:r>
          </a:p>
          <a:p>
            <a:pPr algn="ctr"/>
            <a:endParaRPr lang="en-IE" sz="2800" dirty="0">
              <a:solidFill>
                <a:schemeClr val="bg2"/>
              </a:solidFill>
              <a:latin typeface="Arial" pitchFamily="34" charset="0"/>
            </a:endParaRPr>
          </a:p>
          <a:p>
            <a:pPr algn="ctr"/>
            <a:r>
              <a:rPr lang="en-IE" sz="2800" dirty="0">
                <a:solidFill>
                  <a:schemeClr val="bg2"/>
                </a:solidFill>
                <a:latin typeface="Arial" pitchFamily="34" charset="0"/>
                <a:hlinkClick r:id="rId7"/>
              </a:rPr>
              <a:t>www.foodwaste.ie</a:t>
            </a:r>
            <a:endParaRPr lang="en-IE" sz="2800" dirty="0">
              <a:solidFill>
                <a:schemeClr val="bg2"/>
              </a:solidFill>
              <a:latin typeface="Arial" pitchFamily="34" charset="0"/>
            </a:endParaRPr>
          </a:p>
          <a:p>
            <a:pPr algn="ctr"/>
            <a:endParaRPr lang="en-IE" sz="2800" dirty="0">
              <a:solidFill>
                <a:schemeClr val="bg2"/>
              </a:solidFill>
              <a:latin typeface="Arial" pitchFamily="34" charset="0"/>
            </a:endParaRPr>
          </a:p>
          <a:p>
            <a:pPr algn="ctr"/>
            <a:r>
              <a:rPr lang="en-IE" sz="2800" dirty="0">
                <a:solidFill>
                  <a:schemeClr val="bg2"/>
                </a:solidFill>
                <a:latin typeface="Arial" pitchFamily="34" charset="0"/>
              </a:rPr>
              <a:t>http://www.unileverfoodsolutions.ie/our-</a:t>
            </a:r>
          </a:p>
          <a:p>
            <a:pPr algn="ctr"/>
            <a:r>
              <a:rPr lang="en-IE" sz="2800" dirty="0" smtClean="0">
                <a:solidFill>
                  <a:schemeClr val="bg2"/>
                </a:solidFill>
                <a:latin typeface="Arial" pitchFamily="34" charset="0"/>
              </a:rPr>
              <a:t>services/your-kitchen/</a:t>
            </a:r>
            <a:r>
              <a:rPr lang="en-IE" sz="2800" dirty="0" err="1" smtClean="0">
                <a:solidFill>
                  <a:schemeClr val="bg2"/>
                </a:solidFill>
                <a:latin typeface="Arial" pitchFamily="34" charset="0"/>
              </a:rPr>
              <a:t>wiseuponfoodwaste</a:t>
            </a:r>
            <a:endParaRPr lang="hu-HU" sz="2800" dirty="0" smtClean="0">
              <a:solidFill>
                <a:schemeClr val="bg2"/>
              </a:solidFill>
              <a:latin typeface="Arial" pitchFamily="34" charset="0"/>
            </a:endParaRPr>
          </a:p>
          <a:p>
            <a:pPr algn="ctr"/>
            <a:endParaRPr lang="en-US" sz="3200" dirty="0">
              <a:solidFill>
                <a:schemeClr val="bg2"/>
              </a:solidFill>
              <a:latin typeface="Arial" pitchFamily="34" charset="0"/>
            </a:endParaRPr>
          </a:p>
        </p:txBody>
      </p:sp>
      <p:sp>
        <p:nvSpPr>
          <p:cNvPr id="2355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3557" name="Text Box 5"/>
          <p:cNvSpPr txBox="1">
            <a:spLocks noChangeArrowheads="1"/>
          </p:cNvSpPr>
          <p:nvPr/>
        </p:nvSpPr>
        <p:spPr bwMode="auto">
          <a:xfrm>
            <a:off x="0" y="182563"/>
            <a:ext cx="8929688" cy="523220"/>
          </a:xfrm>
          <a:prstGeom prst="rect">
            <a:avLst/>
          </a:prstGeom>
          <a:noFill/>
          <a:ln w="9525">
            <a:noFill/>
            <a:miter lim="800000"/>
            <a:headEnd/>
            <a:tailEnd/>
          </a:ln>
        </p:spPr>
        <p:txBody>
          <a:bodyPr>
            <a:spAutoFit/>
          </a:bodyPr>
          <a:lstStyle/>
          <a:p>
            <a:pPr marL="342900" indent="-342900" algn="ctr"/>
            <a:r>
              <a:rPr lang="hu-HU" sz="2800" b="1" dirty="0" smtClean="0">
                <a:solidFill>
                  <a:srgbClr val="17A3A5"/>
                </a:solidFill>
                <a:latin typeface="Arial" pitchFamily="34" charset="0"/>
              </a:rPr>
              <a:t>Élelmiszerhulladékok</a:t>
            </a:r>
            <a:r>
              <a:rPr lang="en-US" sz="2800" b="1" dirty="0" smtClean="0">
                <a:solidFill>
                  <a:srgbClr val="596171"/>
                </a:solidFill>
                <a:latin typeface="Arial" pitchFamily="34" charset="0"/>
              </a:rPr>
              <a:t> </a:t>
            </a:r>
            <a:r>
              <a:rPr lang="hu-HU" sz="2800" b="1" dirty="0" smtClean="0">
                <a:solidFill>
                  <a:srgbClr val="596171"/>
                </a:solidFill>
                <a:latin typeface="Arial" pitchFamily="34" charset="0"/>
              </a:rPr>
              <a:t>Írországban</a:t>
            </a:r>
            <a:r>
              <a:rPr lang="en-US" sz="2800" b="1" dirty="0" smtClean="0">
                <a:solidFill>
                  <a:srgbClr val="596171"/>
                </a:solidFill>
                <a:latin typeface="Arial" pitchFamily="34" charset="0"/>
              </a:rPr>
              <a:t> </a:t>
            </a:r>
            <a:r>
              <a:rPr lang="en-US" sz="2800" b="1" dirty="0">
                <a:solidFill>
                  <a:srgbClr val="17A3A5"/>
                </a:solidFill>
                <a:latin typeface="Arial" pitchFamily="34" charset="0"/>
              </a:rPr>
              <a:t>– </a:t>
            </a:r>
            <a:r>
              <a:rPr lang="hu-HU" sz="2800" b="1" dirty="0" smtClean="0">
                <a:solidFill>
                  <a:srgbClr val="17A3A5"/>
                </a:solidFill>
                <a:latin typeface="Arial" pitchFamily="34" charset="0"/>
              </a:rPr>
              <a:t>Hasznos linkek</a:t>
            </a:r>
            <a:endParaRPr lang="en-US" sz="2800" b="1" dirty="0">
              <a:solidFill>
                <a:srgbClr val="17A3A5"/>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4"/>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8195" name="Text Box 4"/>
          <p:cNvSpPr txBox="1">
            <a:spLocks noChangeArrowheads="1"/>
          </p:cNvSpPr>
          <p:nvPr/>
        </p:nvSpPr>
        <p:spPr bwMode="auto">
          <a:xfrm>
            <a:off x="0" y="838200"/>
            <a:ext cx="9144000" cy="1066800"/>
          </a:xfrm>
          <a:prstGeom prst="rect">
            <a:avLst/>
          </a:prstGeom>
          <a:noFill/>
          <a:ln w="9525">
            <a:noFill/>
            <a:miter lim="800000"/>
            <a:headEnd/>
            <a:tailEnd/>
          </a:ln>
        </p:spPr>
        <p:txBody>
          <a:bodyPr>
            <a:spAutoFit/>
          </a:bodyPr>
          <a:lstStyle/>
          <a:p>
            <a:pPr algn="ctr">
              <a:spcBef>
                <a:spcPct val="50000"/>
              </a:spcBef>
              <a:defRPr/>
            </a:pPr>
            <a:r>
              <a:rPr lang="hu-HU" sz="3200" b="1" dirty="0" smtClean="0">
                <a:solidFill>
                  <a:schemeClr val="bg1"/>
                </a:solidFill>
                <a:ea typeface="Geneva" pitchFamily="-48" charset="-128"/>
              </a:rPr>
              <a:t>FÓKUSZBAN</a:t>
            </a:r>
            <a:r>
              <a:rPr lang="en-US" sz="3200" b="1" dirty="0" smtClean="0">
                <a:solidFill>
                  <a:schemeClr val="bg1"/>
                </a:solidFill>
                <a:ea typeface="Geneva" pitchFamily="-48" charset="-128"/>
              </a:rPr>
              <a:t> – </a:t>
            </a:r>
            <a:r>
              <a:rPr lang="hu-HU" sz="3200" b="1" dirty="0" smtClean="0">
                <a:solidFill>
                  <a:schemeClr val="bg1"/>
                </a:solidFill>
                <a:ea typeface="Geneva" pitchFamily="-48" charset="-128"/>
              </a:rPr>
              <a:t>ÉLELMISZERPAZARLÁS ÉS ÉHEZÉS AZ EGYESÜLT KIRÁLYSÁGBAN</a:t>
            </a:r>
            <a:endParaRPr lang="en-US" sz="2800" dirty="0">
              <a:solidFill>
                <a:schemeClr val="bg1"/>
              </a:solidFill>
              <a:ea typeface="Geneva" pitchFamily="-48"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5603" name="Text Box 4"/>
          <p:cNvSpPr txBox="1">
            <a:spLocks noChangeArrowheads="1"/>
          </p:cNvSpPr>
          <p:nvPr/>
        </p:nvSpPr>
        <p:spPr bwMode="auto">
          <a:xfrm>
            <a:off x="0" y="838200"/>
            <a:ext cx="9144000" cy="5016758"/>
          </a:xfrm>
          <a:prstGeom prst="rect">
            <a:avLst/>
          </a:prstGeom>
          <a:noFill/>
          <a:ln w="9525">
            <a:noFill/>
            <a:miter lim="800000"/>
            <a:headEnd/>
            <a:tailEnd/>
          </a:ln>
        </p:spPr>
        <p:txBody>
          <a:bodyPr>
            <a:spAutoFit/>
          </a:bodyPr>
          <a:lstStyle/>
          <a:p>
            <a:pPr algn="ctr">
              <a:spcBef>
                <a:spcPct val="50000"/>
              </a:spcBef>
            </a:pPr>
            <a:endParaRPr lang="en-US" sz="3200" dirty="0">
              <a:solidFill>
                <a:schemeClr val="bg2"/>
              </a:solidFill>
              <a:latin typeface="Arial" pitchFamily="34" charset="0"/>
            </a:endParaRPr>
          </a:p>
          <a:p>
            <a:pPr algn="ctr">
              <a:spcBef>
                <a:spcPct val="50000"/>
              </a:spcBef>
            </a:pPr>
            <a:r>
              <a:rPr lang="hu-HU" sz="3200" dirty="0" smtClean="0">
                <a:solidFill>
                  <a:schemeClr val="bg2"/>
                </a:solidFill>
                <a:latin typeface="Arial" pitchFamily="34" charset="0"/>
              </a:rPr>
              <a:t>Évente kb. 15 millió tonna élelmiszerhulladék keletkezik a „földtől az asztalig” tartó folyamat során Nagy-Britanniában</a:t>
            </a:r>
            <a:r>
              <a:rPr lang="en-IE" sz="3200" dirty="0" smtClean="0">
                <a:solidFill>
                  <a:schemeClr val="bg2"/>
                </a:solidFill>
                <a:latin typeface="Arial" pitchFamily="34" charset="0"/>
              </a:rPr>
              <a:t>.</a:t>
            </a:r>
            <a:endParaRPr lang="en-IE" sz="3200" dirty="0">
              <a:solidFill>
                <a:schemeClr val="bg2"/>
              </a:solidFill>
              <a:latin typeface="Arial" pitchFamily="34" charset="0"/>
            </a:endParaRPr>
          </a:p>
          <a:p>
            <a:pPr algn="ctr">
              <a:spcBef>
                <a:spcPct val="50000"/>
              </a:spcBef>
            </a:pPr>
            <a:endParaRPr lang="en-IE" sz="3200" dirty="0">
              <a:solidFill>
                <a:schemeClr val="bg2"/>
              </a:solidFill>
              <a:latin typeface="Arial" pitchFamily="34" charset="0"/>
            </a:endParaRPr>
          </a:p>
          <a:p>
            <a:pPr algn="ctr">
              <a:spcBef>
                <a:spcPct val="50000"/>
              </a:spcBef>
            </a:pPr>
            <a:r>
              <a:rPr lang="en-IE" sz="3200" b="1" dirty="0" err="1">
                <a:latin typeface="Arial" pitchFamily="34" charset="0"/>
                <a:hlinkClick r:id="rId4"/>
              </a:rPr>
              <a:t>Tristram</a:t>
            </a:r>
            <a:r>
              <a:rPr lang="en-IE" sz="3200" b="1" dirty="0">
                <a:latin typeface="Arial" pitchFamily="34" charset="0"/>
                <a:hlinkClick r:id="rId4"/>
              </a:rPr>
              <a:t> Stuart</a:t>
            </a:r>
            <a:r>
              <a:rPr lang="en-IE" sz="3200" dirty="0">
                <a:latin typeface="Arial" pitchFamily="34" charset="0"/>
              </a:rPr>
              <a:t> </a:t>
            </a:r>
            <a:r>
              <a:rPr lang="en-IE" sz="3200" dirty="0">
                <a:solidFill>
                  <a:schemeClr val="bg2"/>
                </a:solidFill>
                <a:latin typeface="Arial" pitchFamily="34" charset="0"/>
              </a:rPr>
              <a:t>2009, Waste: Uncovering the Global Food Scandal</a:t>
            </a:r>
            <a:endParaRPr lang="en-US" sz="3200" dirty="0">
              <a:solidFill>
                <a:schemeClr val="bg2"/>
              </a:solidFill>
              <a:latin typeface="Arial" pitchFamily="34" charset="0"/>
            </a:endParaRPr>
          </a:p>
          <a:p>
            <a:pPr algn="ctr">
              <a:spcBef>
                <a:spcPct val="50000"/>
              </a:spcBef>
            </a:pPr>
            <a:r>
              <a:rPr lang="en-IE" sz="3200" dirty="0">
                <a:solidFill>
                  <a:schemeClr val="bg2"/>
                </a:solidFill>
                <a:latin typeface="Arial" pitchFamily="34" charset="0"/>
              </a:rPr>
              <a:t> </a:t>
            </a:r>
            <a:endParaRPr lang="en-US" sz="2800" dirty="0">
              <a:solidFill>
                <a:schemeClr val="bg2"/>
              </a:solidFill>
              <a:latin typeface="Arial" pitchFamily="34" charset="0"/>
            </a:endParaRPr>
          </a:p>
        </p:txBody>
      </p:sp>
      <p:sp>
        <p:nvSpPr>
          <p:cNvPr id="25604"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560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E0A350"/>
                </a:solidFill>
                <a:latin typeface="Arial" pitchFamily="34" charset="0"/>
              </a:rPr>
              <a:t>Élelmiszerhulladékok</a:t>
            </a:r>
            <a:r>
              <a:rPr lang="en-US" sz="3200" b="1" dirty="0" smtClean="0">
                <a:solidFill>
                  <a:srgbClr val="E0A350"/>
                </a:solidFill>
                <a:latin typeface="Arial" pitchFamily="34" charset="0"/>
              </a:rPr>
              <a:t> </a:t>
            </a:r>
            <a:r>
              <a:rPr lang="hu-HU" sz="3200" b="1" dirty="0" smtClean="0">
                <a:solidFill>
                  <a:srgbClr val="E0A350"/>
                </a:solidFill>
                <a:latin typeface="Arial" pitchFamily="34" charset="0"/>
              </a:rPr>
              <a:t>Nagy Britanniában</a:t>
            </a:r>
            <a:endParaRPr lang="en-US" sz="3200" b="1" dirty="0">
              <a:solidFill>
                <a:srgbClr val="596171"/>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6627" name="Text Box 4"/>
          <p:cNvSpPr txBox="1">
            <a:spLocks noChangeArrowheads="1"/>
          </p:cNvSpPr>
          <p:nvPr/>
        </p:nvSpPr>
        <p:spPr bwMode="auto">
          <a:xfrm>
            <a:off x="533400" y="1371600"/>
            <a:ext cx="8229600" cy="1569660"/>
          </a:xfrm>
          <a:prstGeom prst="rect">
            <a:avLst/>
          </a:prstGeom>
          <a:noFill/>
          <a:ln w="9525">
            <a:noFill/>
            <a:miter lim="800000"/>
            <a:headEnd/>
            <a:tailEnd/>
          </a:ln>
        </p:spPr>
        <p:txBody>
          <a:bodyPr>
            <a:spAutoFit/>
          </a:bodyPr>
          <a:lstStyle/>
          <a:p>
            <a:pPr algn="just">
              <a:spcBef>
                <a:spcPct val="50000"/>
              </a:spcBef>
            </a:pPr>
            <a:r>
              <a:rPr lang="hu-HU" dirty="0" smtClean="0">
                <a:solidFill>
                  <a:schemeClr val="bg2"/>
                </a:solidFill>
                <a:latin typeface="Arial" pitchFamily="34" charset="0"/>
              </a:rPr>
              <a:t>Az Egyesült Királyságban kidobott élelmiszerek kb. 50%-a háztartásokból származik. Ez 7 millió tonna ételnek és italnak megfelelő mennyiség és a becslések szerint ennek közel fele még fogyasztható élelmiszer.</a:t>
            </a:r>
            <a:r>
              <a:rPr lang="en-IE" dirty="0">
                <a:solidFill>
                  <a:schemeClr val="bg2"/>
                </a:solidFill>
                <a:latin typeface="Arial" pitchFamily="34" charset="0"/>
              </a:rPr>
              <a:t> </a:t>
            </a:r>
            <a:endParaRPr lang="en-US" dirty="0">
              <a:solidFill>
                <a:schemeClr val="bg2"/>
              </a:solidFill>
              <a:latin typeface="Arial" pitchFamily="34" charset="0"/>
            </a:endParaRPr>
          </a:p>
        </p:txBody>
      </p:sp>
      <p:sp>
        <p:nvSpPr>
          <p:cNvPr id="26628"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6629" name="Text Box 5"/>
          <p:cNvSpPr txBox="1">
            <a:spLocks noChangeArrowheads="1"/>
          </p:cNvSpPr>
          <p:nvPr/>
        </p:nvSpPr>
        <p:spPr bwMode="auto">
          <a:xfrm>
            <a:off x="0" y="182563"/>
            <a:ext cx="8929688" cy="523220"/>
          </a:xfrm>
          <a:prstGeom prst="rect">
            <a:avLst/>
          </a:prstGeom>
          <a:noFill/>
          <a:ln w="9525">
            <a:noFill/>
            <a:miter lim="800000"/>
            <a:headEnd/>
            <a:tailEnd/>
          </a:ln>
        </p:spPr>
        <p:txBody>
          <a:bodyPr>
            <a:spAutoFit/>
          </a:bodyPr>
          <a:lstStyle/>
          <a:p>
            <a:pPr lvl="1" algn="ctr"/>
            <a:r>
              <a:rPr lang="hu-HU" sz="2800" b="1" dirty="0" smtClean="0">
                <a:solidFill>
                  <a:srgbClr val="E0A350"/>
                </a:solidFill>
                <a:latin typeface="Arial" pitchFamily="34" charset="0"/>
              </a:rPr>
              <a:t>Háztartási élelmiszerhulladékok </a:t>
            </a:r>
            <a:r>
              <a:rPr lang="hu-HU" sz="2800" b="1" dirty="0" smtClean="0">
                <a:solidFill>
                  <a:srgbClr val="596171"/>
                </a:solidFill>
                <a:latin typeface="Arial" pitchFamily="34" charset="0"/>
              </a:rPr>
              <a:t>Britanniában</a:t>
            </a:r>
            <a:endParaRPr lang="en-US" sz="2800" b="1" dirty="0">
              <a:solidFill>
                <a:srgbClr val="596171"/>
              </a:solidFill>
              <a:latin typeface="Arial" pitchFamily="34" charset="0"/>
            </a:endParaRPr>
          </a:p>
        </p:txBody>
      </p:sp>
      <p:pic>
        <p:nvPicPr>
          <p:cNvPr id="26630" name="Picture 7" descr="1"/>
          <p:cNvPicPr>
            <a:picLocks noChangeAspect="1" noChangeArrowheads="1"/>
          </p:cNvPicPr>
          <p:nvPr/>
        </p:nvPicPr>
        <p:blipFill>
          <a:blip r:embed="rId4" cstate="print"/>
          <a:srcRect/>
          <a:stretch>
            <a:fillRect/>
          </a:stretch>
        </p:blipFill>
        <p:spPr bwMode="auto">
          <a:xfrm>
            <a:off x="4648200" y="3352800"/>
            <a:ext cx="4249738" cy="2566988"/>
          </a:xfrm>
          <a:prstGeom prst="rect">
            <a:avLst/>
          </a:prstGeom>
          <a:noFill/>
          <a:ln w="9525">
            <a:noFill/>
            <a:miter lim="800000"/>
            <a:headEnd/>
            <a:tailEnd/>
          </a:ln>
        </p:spPr>
      </p:pic>
      <p:sp>
        <p:nvSpPr>
          <p:cNvPr id="26631" name="Text Box 4"/>
          <p:cNvSpPr txBox="1">
            <a:spLocks noChangeArrowheads="1"/>
          </p:cNvSpPr>
          <p:nvPr/>
        </p:nvSpPr>
        <p:spPr bwMode="auto">
          <a:xfrm>
            <a:off x="609600" y="3355975"/>
            <a:ext cx="4114800" cy="2677656"/>
          </a:xfrm>
          <a:prstGeom prst="rect">
            <a:avLst/>
          </a:prstGeom>
          <a:noFill/>
          <a:ln w="9525">
            <a:noFill/>
            <a:miter lim="800000"/>
            <a:headEnd/>
            <a:tailEnd/>
          </a:ln>
        </p:spPr>
        <p:txBody>
          <a:bodyPr>
            <a:spAutoFit/>
          </a:bodyPr>
          <a:lstStyle/>
          <a:p>
            <a:pPr algn="just">
              <a:spcBef>
                <a:spcPct val="50000"/>
              </a:spcBef>
            </a:pPr>
            <a:r>
              <a:rPr lang="hu-HU" dirty="0" smtClean="0">
                <a:solidFill>
                  <a:schemeClr val="bg2"/>
                </a:solidFill>
                <a:latin typeface="Arial" pitchFamily="34" charset="0"/>
              </a:rPr>
              <a:t>Ez a mennyiség egy átlagos család számára évi 470 font, míg egy többgyermekes család esetében akár 700 font is lehet, ami havi 60 fontos többletkiadás a család számára.</a:t>
            </a:r>
            <a:endParaRPr lang="en-US"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7651" name="Text Box 4"/>
          <p:cNvSpPr txBox="1">
            <a:spLocks noChangeArrowheads="1"/>
          </p:cNvSpPr>
          <p:nvPr/>
        </p:nvSpPr>
        <p:spPr bwMode="auto">
          <a:xfrm>
            <a:off x="381000" y="457200"/>
            <a:ext cx="2966864" cy="2554545"/>
          </a:xfrm>
          <a:prstGeom prst="rect">
            <a:avLst/>
          </a:prstGeom>
          <a:noFill/>
          <a:ln w="9525">
            <a:noFill/>
            <a:miter lim="800000"/>
            <a:headEnd/>
            <a:tailEnd/>
          </a:ln>
        </p:spPr>
        <p:txBody>
          <a:bodyPr wrap="square">
            <a:spAutoFit/>
          </a:bodyPr>
          <a:lstStyle/>
          <a:p>
            <a:pPr>
              <a:spcBef>
                <a:spcPct val="50000"/>
              </a:spcBef>
            </a:pPr>
            <a:r>
              <a:rPr lang="hu-HU" sz="3200" b="1" dirty="0" smtClean="0">
                <a:solidFill>
                  <a:srgbClr val="E0A350"/>
                </a:solidFill>
                <a:latin typeface="Arial" pitchFamily="34" charset="0"/>
              </a:rPr>
              <a:t>Nagy-Britannia</a:t>
            </a:r>
            <a:r>
              <a:rPr lang="en-US" sz="3200" b="1" dirty="0" smtClean="0">
                <a:solidFill>
                  <a:srgbClr val="E0A350"/>
                </a:solidFill>
                <a:latin typeface="Arial" pitchFamily="34" charset="0"/>
              </a:rPr>
              <a:t> </a:t>
            </a:r>
            <a:r>
              <a:rPr lang="en-US" sz="3200" dirty="0">
                <a:solidFill>
                  <a:srgbClr val="596171"/>
                </a:solidFill>
                <a:latin typeface="Arial" pitchFamily="34" charset="0"/>
              </a:rPr>
              <a:t>– </a:t>
            </a:r>
            <a:r>
              <a:rPr lang="hu-HU" sz="3200" dirty="0" smtClean="0">
                <a:solidFill>
                  <a:srgbClr val="596171"/>
                </a:solidFill>
                <a:latin typeface="Arial" pitchFamily="34" charset="0"/>
              </a:rPr>
              <a:t>az egyik </a:t>
            </a:r>
            <a:r>
              <a:rPr lang="en-US" sz="3200" b="1" dirty="0" smtClean="0">
                <a:solidFill>
                  <a:srgbClr val="E0A350"/>
                </a:solidFill>
                <a:latin typeface="Arial" pitchFamily="34" charset="0"/>
              </a:rPr>
              <a:t> </a:t>
            </a:r>
            <a:r>
              <a:rPr lang="hu-HU" sz="3200" b="1" dirty="0" smtClean="0">
                <a:solidFill>
                  <a:srgbClr val="E0A350"/>
                </a:solidFill>
                <a:latin typeface="Arial" pitchFamily="34" charset="0"/>
              </a:rPr>
              <a:t>legpazarlóbb Európában</a:t>
            </a:r>
            <a:r>
              <a:rPr lang="en-US" sz="3200" b="1" dirty="0" smtClean="0">
                <a:solidFill>
                  <a:srgbClr val="E0A350"/>
                </a:solidFill>
                <a:latin typeface="Arial" pitchFamily="34" charset="0"/>
              </a:rPr>
              <a:t> </a:t>
            </a:r>
            <a:endParaRPr lang="en-US" sz="3200" dirty="0">
              <a:solidFill>
                <a:schemeClr val="bg2"/>
              </a:solidFill>
              <a:latin typeface="Arial" pitchFamily="34" charset="0"/>
            </a:endParaRPr>
          </a:p>
        </p:txBody>
      </p:sp>
      <p:sp>
        <p:nvSpPr>
          <p:cNvPr id="27652" name="AutoShape 2" descr="http://static.guim.co.uk/ni/1432305487397/food_waste.svg"/>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IE"/>
          </a:p>
        </p:txBody>
      </p:sp>
      <p:pic>
        <p:nvPicPr>
          <p:cNvPr id="27653" name="Picture 3"/>
          <p:cNvPicPr>
            <a:picLocks noChangeAspect="1" noChangeArrowheads="1"/>
          </p:cNvPicPr>
          <p:nvPr/>
        </p:nvPicPr>
        <p:blipFill>
          <a:blip r:embed="rId4" cstate="print"/>
          <a:srcRect/>
          <a:stretch>
            <a:fillRect/>
          </a:stretch>
        </p:blipFill>
        <p:spPr bwMode="auto">
          <a:xfrm>
            <a:off x="3505200" y="142875"/>
            <a:ext cx="5200650" cy="5715000"/>
          </a:xfrm>
          <a:prstGeom prst="rect">
            <a:avLst/>
          </a:prstGeom>
          <a:noFill/>
          <a:ln w="9525">
            <a:noFill/>
            <a:miter lim="800000"/>
            <a:headEnd/>
            <a:tailEnd/>
          </a:ln>
        </p:spPr>
      </p:pic>
      <p:sp>
        <p:nvSpPr>
          <p:cNvPr id="6" name="Szövegdoboz 5"/>
          <p:cNvSpPr txBox="1"/>
          <p:nvPr/>
        </p:nvSpPr>
        <p:spPr>
          <a:xfrm>
            <a:off x="3419872" y="0"/>
            <a:ext cx="5724128" cy="307777"/>
          </a:xfrm>
          <a:prstGeom prst="rect">
            <a:avLst/>
          </a:prstGeom>
          <a:solidFill>
            <a:schemeClr val="bg1"/>
          </a:solidFill>
        </p:spPr>
        <p:txBody>
          <a:bodyPr wrap="square" rtlCol="0">
            <a:spAutoFit/>
          </a:bodyPr>
          <a:lstStyle/>
          <a:p>
            <a:r>
              <a:rPr lang="hu-HU" sz="1400" dirty="0" smtClean="0">
                <a:solidFill>
                  <a:schemeClr val="bg2"/>
                </a:solidFill>
                <a:latin typeface="Arial" pitchFamily="34" charset="0"/>
              </a:rPr>
              <a:t>Teljes, éves  élelmiszerhulladék mennyiség (millió tonna)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8675" name="Text Box 4"/>
          <p:cNvSpPr txBox="1">
            <a:spLocks noChangeArrowheads="1"/>
          </p:cNvSpPr>
          <p:nvPr/>
        </p:nvSpPr>
        <p:spPr bwMode="auto">
          <a:xfrm>
            <a:off x="457200" y="2133600"/>
            <a:ext cx="4191000" cy="2693045"/>
          </a:xfrm>
          <a:prstGeom prst="rect">
            <a:avLst/>
          </a:prstGeom>
          <a:noFill/>
          <a:ln w="9525">
            <a:noFill/>
            <a:miter lim="800000"/>
            <a:headEnd/>
            <a:tailEnd/>
          </a:ln>
        </p:spPr>
        <p:txBody>
          <a:bodyPr>
            <a:spAutoFit/>
          </a:bodyPr>
          <a:lstStyle/>
          <a:p>
            <a:pPr marL="288925" indent="-192088">
              <a:spcBef>
                <a:spcPct val="50000"/>
              </a:spcBef>
              <a:buClr>
                <a:srgbClr val="E0A350"/>
              </a:buClr>
              <a:buFont typeface="Times" pitchFamily="-112" charset="0"/>
              <a:buChar char="•"/>
            </a:pPr>
            <a:r>
              <a:rPr lang="hu-HU" sz="2600" dirty="0" smtClean="0">
                <a:solidFill>
                  <a:schemeClr val="bg2"/>
                </a:solidFill>
                <a:latin typeface="Arial" pitchFamily="34" charset="0"/>
              </a:rPr>
              <a:t>Friss zöldségek és saláták</a:t>
            </a:r>
            <a:endParaRPr lang="en-IE" sz="2600" dirty="0">
              <a:solidFill>
                <a:schemeClr val="bg2"/>
              </a:solidFill>
              <a:latin typeface="Arial" pitchFamily="34" charset="0"/>
            </a:endParaRPr>
          </a:p>
          <a:p>
            <a:pPr marL="288925" indent="-192088">
              <a:spcBef>
                <a:spcPct val="50000"/>
              </a:spcBef>
              <a:buClr>
                <a:srgbClr val="E0A350"/>
              </a:buClr>
              <a:buFont typeface="Times" pitchFamily="-112" charset="0"/>
              <a:buChar char="•"/>
            </a:pPr>
            <a:r>
              <a:rPr lang="hu-HU" sz="2600" dirty="0" smtClean="0">
                <a:solidFill>
                  <a:schemeClr val="bg2"/>
                </a:solidFill>
                <a:latin typeface="Arial" pitchFamily="34" charset="0"/>
              </a:rPr>
              <a:t>Italok </a:t>
            </a:r>
            <a:endParaRPr lang="en-IE" sz="2600" dirty="0">
              <a:solidFill>
                <a:schemeClr val="bg2"/>
              </a:solidFill>
              <a:latin typeface="Arial" pitchFamily="34" charset="0"/>
            </a:endParaRPr>
          </a:p>
          <a:p>
            <a:pPr marL="288925" indent="-192088">
              <a:spcBef>
                <a:spcPct val="50000"/>
              </a:spcBef>
              <a:buClr>
                <a:srgbClr val="E0A350"/>
              </a:buClr>
              <a:buFont typeface="Times" pitchFamily="-112" charset="0"/>
              <a:buChar char="•"/>
            </a:pPr>
            <a:r>
              <a:rPr lang="hu-HU" sz="2600" dirty="0" smtClean="0">
                <a:solidFill>
                  <a:schemeClr val="bg2"/>
                </a:solidFill>
                <a:latin typeface="Arial" pitchFamily="34" charset="0"/>
              </a:rPr>
              <a:t>Friss gyümölcsök</a:t>
            </a:r>
            <a:endParaRPr lang="en-IE" sz="2600" dirty="0">
              <a:solidFill>
                <a:schemeClr val="bg2"/>
              </a:solidFill>
              <a:latin typeface="Arial" pitchFamily="34" charset="0"/>
            </a:endParaRPr>
          </a:p>
          <a:p>
            <a:pPr marL="288925" indent="-192088">
              <a:spcBef>
                <a:spcPct val="50000"/>
              </a:spcBef>
              <a:buClr>
                <a:srgbClr val="E0A350"/>
              </a:buClr>
              <a:buFont typeface="Times" pitchFamily="-112" charset="0"/>
              <a:buChar char="•"/>
            </a:pPr>
            <a:r>
              <a:rPr lang="hu-HU" sz="2600" dirty="0" smtClean="0">
                <a:solidFill>
                  <a:schemeClr val="bg2"/>
                </a:solidFill>
                <a:latin typeface="Arial" pitchFamily="34" charset="0"/>
              </a:rPr>
              <a:t>Pékáruk </a:t>
            </a:r>
            <a:endParaRPr lang="en-US" dirty="0">
              <a:solidFill>
                <a:schemeClr val="bg2"/>
              </a:solidFill>
              <a:latin typeface="Arial" pitchFamily="34" charset="0"/>
            </a:endParaRPr>
          </a:p>
        </p:txBody>
      </p:sp>
      <p:sp>
        <p:nvSpPr>
          <p:cNvPr id="28676"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8677" name="Text Box 5"/>
          <p:cNvSpPr txBox="1">
            <a:spLocks noChangeArrowheads="1"/>
          </p:cNvSpPr>
          <p:nvPr/>
        </p:nvSpPr>
        <p:spPr bwMode="auto">
          <a:xfrm>
            <a:off x="0" y="182563"/>
            <a:ext cx="9144000" cy="461665"/>
          </a:xfrm>
          <a:prstGeom prst="rect">
            <a:avLst/>
          </a:prstGeom>
          <a:noFill/>
          <a:ln w="9525">
            <a:noFill/>
            <a:miter lim="800000"/>
            <a:headEnd/>
            <a:tailEnd/>
          </a:ln>
        </p:spPr>
        <p:txBody>
          <a:bodyPr wrap="square">
            <a:spAutoFit/>
          </a:bodyPr>
          <a:lstStyle/>
          <a:p>
            <a:pPr lvl="1" algn="ctr"/>
            <a:r>
              <a:rPr lang="hu-HU" b="1" dirty="0" smtClean="0">
                <a:solidFill>
                  <a:srgbClr val="E0A350"/>
                </a:solidFill>
                <a:latin typeface="Arial" pitchFamily="34" charset="0"/>
              </a:rPr>
              <a:t>A legjellemzőbb kidobott ételféleségek</a:t>
            </a:r>
            <a:r>
              <a:rPr lang="en-US" b="1" dirty="0" smtClean="0">
                <a:solidFill>
                  <a:srgbClr val="596171"/>
                </a:solidFill>
                <a:latin typeface="Arial" pitchFamily="34" charset="0"/>
              </a:rPr>
              <a:t> </a:t>
            </a:r>
            <a:r>
              <a:rPr lang="hu-HU" b="1" dirty="0" smtClean="0">
                <a:solidFill>
                  <a:srgbClr val="596171"/>
                </a:solidFill>
                <a:latin typeface="Arial" pitchFamily="34" charset="0"/>
              </a:rPr>
              <a:t>Nagy-Britanniában</a:t>
            </a:r>
            <a:endParaRPr lang="en-US" b="1" dirty="0">
              <a:solidFill>
                <a:srgbClr val="596171"/>
              </a:solidFill>
              <a:latin typeface="Arial" pitchFamily="34" charset="0"/>
            </a:endParaRPr>
          </a:p>
        </p:txBody>
      </p:sp>
      <p:pic>
        <p:nvPicPr>
          <p:cNvPr id="28678" name="Picture 8" descr="1"/>
          <p:cNvPicPr>
            <a:picLocks noChangeAspect="1" noChangeArrowheads="1"/>
          </p:cNvPicPr>
          <p:nvPr/>
        </p:nvPicPr>
        <p:blipFill>
          <a:blip r:embed="rId4" cstate="print"/>
          <a:srcRect/>
          <a:stretch>
            <a:fillRect/>
          </a:stretch>
        </p:blipFill>
        <p:spPr bwMode="auto">
          <a:xfrm>
            <a:off x="4572000" y="3124200"/>
            <a:ext cx="4249738" cy="2566988"/>
          </a:xfrm>
          <a:prstGeom prst="rect">
            <a:avLst/>
          </a:prstGeom>
          <a:noFill/>
          <a:ln w="9525">
            <a:noFill/>
            <a:miter lim="800000"/>
            <a:headEnd/>
            <a:tailEnd/>
          </a:ln>
        </p:spPr>
      </p:pic>
      <p:sp>
        <p:nvSpPr>
          <p:cNvPr id="28679" name="Text Box 4"/>
          <p:cNvSpPr txBox="1">
            <a:spLocks noChangeArrowheads="1"/>
          </p:cNvSpPr>
          <p:nvPr/>
        </p:nvSpPr>
        <p:spPr bwMode="auto">
          <a:xfrm>
            <a:off x="467544" y="1124744"/>
            <a:ext cx="5257800" cy="954107"/>
          </a:xfrm>
          <a:prstGeom prst="rect">
            <a:avLst/>
          </a:prstGeom>
          <a:noFill/>
          <a:ln w="9525">
            <a:noFill/>
            <a:miter lim="800000"/>
            <a:headEnd/>
            <a:tailEnd/>
          </a:ln>
        </p:spPr>
        <p:txBody>
          <a:bodyPr>
            <a:spAutoFit/>
          </a:bodyPr>
          <a:lstStyle/>
          <a:p>
            <a:pPr>
              <a:spcBef>
                <a:spcPct val="50000"/>
              </a:spcBef>
            </a:pPr>
            <a:r>
              <a:rPr lang="hu-HU" sz="2800" b="1" dirty="0" smtClean="0">
                <a:solidFill>
                  <a:srgbClr val="E0A350"/>
                </a:solidFill>
                <a:latin typeface="Arial" pitchFamily="34" charset="0"/>
              </a:rPr>
              <a:t>Ezek kerülnek legtöbbször a kukába:</a:t>
            </a:r>
            <a:endParaRPr lang="en-US" sz="2800"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8"/>
          <p:cNvPicPr>
            <a:picLocks noChangeAspect="1" noChangeArrowheads="1"/>
          </p:cNvPicPr>
          <p:nvPr/>
        </p:nvPicPr>
        <p:blipFill>
          <a:blip r:embed="rId3" cstate="print"/>
          <a:srcRect/>
          <a:stretch>
            <a:fillRect/>
          </a:stretch>
        </p:blipFill>
        <p:spPr bwMode="auto">
          <a:xfrm>
            <a:off x="0" y="97804"/>
            <a:ext cx="9145588" cy="6859588"/>
          </a:xfrm>
          <a:prstGeom prst="rect">
            <a:avLst/>
          </a:prstGeom>
          <a:noFill/>
          <a:ln w="9525">
            <a:noFill/>
            <a:miter lim="800000"/>
            <a:headEnd/>
            <a:tailEnd/>
          </a:ln>
        </p:spPr>
      </p:pic>
      <p:sp>
        <p:nvSpPr>
          <p:cNvPr id="29699" name="Text Box 5"/>
          <p:cNvSpPr txBox="1">
            <a:spLocks noChangeArrowheads="1"/>
          </p:cNvSpPr>
          <p:nvPr/>
        </p:nvSpPr>
        <p:spPr bwMode="auto">
          <a:xfrm>
            <a:off x="438150" y="1189038"/>
            <a:ext cx="8096250" cy="6217087"/>
          </a:xfrm>
          <a:prstGeom prst="rect">
            <a:avLst/>
          </a:prstGeom>
          <a:noFill/>
          <a:ln w="9525">
            <a:noFill/>
            <a:miter lim="800000"/>
            <a:headEnd/>
            <a:tailEnd/>
          </a:ln>
        </p:spPr>
        <p:txBody>
          <a:bodyPr>
            <a:spAutoFit/>
          </a:bodyPr>
          <a:lstStyle/>
          <a:p>
            <a:pPr algn="ctr">
              <a:spcBef>
                <a:spcPct val="50000"/>
              </a:spcBef>
            </a:pPr>
            <a:r>
              <a:rPr lang="hu-HU" sz="2600" dirty="0" smtClean="0">
                <a:solidFill>
                  <a:schemeClr val="bg2"/>
                </a:solidFill>
                <a:latin typeface="Arial" pitchFamily="34" charset="0"/>
              </a:rPr>
              <a:t>A kereskedelmi láncok a társadalom egyre növekvő nyomását érzik az élelmiszerhulladékok keletkezésének megelőzése kapcsán.</a:t>
            </a:r>
            <a:r>
              <a:rPr lang="en-IE" sz="2600" dirty="0" smtClean="0">
                <a:solidFill>
                  <a:schemeClr val="bg2"/>
                </a:solidFill>
                <a:latin typeface="Arial" pitchFamily="34" charset="0"/>
              </a:rPr>
              <a:t> </a:t>
            </a:r>
            <a:endParaRPr lang="en-IE" sz="2600" dirty="0">
              <a:solidFill>
                <a:schemeClr val="bg2"/>
              </a:solidFill>
              <a:latin typeface="Arial" pitchFamily="34" charset="0"/>
            </a:endParaRPr>
          </a:p>
          <a:p>
            <a:pPr algn="ctr">
              <a:spcBef>
                <a:spcPct val="50000"/>
              </a:spcBef>
            </a:pPr>
            <a:r>
              <a:rPr lang="hu-HU" sz="2600" dirty="0" smtClean="0">
                <a:solidFill>
                  <a:schemeClr val="bg2"/>
                </a:solidFill>
                <a:latin typeface="Arial" pitchFamily="34" charset="0"/>
              </a:rPr>
              <a:t>Mindeközben a kormányzat hajthatatlan abban, hogy ennek minden élelmiszerkereskedő részéről önkéntességen kell alapulnia.</a:t>
            </a:r>
            <a:r>
              <a:rPr lang="en-IE" sz="2600" dirty="0" smtClean="0">
                <a:solidFill>
                  <a:schemeClr val="bg2"/>
                </a:solidFill>
                <a:latin typeface="Arial" pitchFamily="34" charset="0"/>
              </a:rPr>
              <a:t> </a:t>
            </a:r>
            <a:endParaRPr lang="en-IE" sz="2600" dirty="0">
              <a:solidFill>
                <a:schemeClr val="bg2"/>
              </a:solidFill>
              <a:latin typeface="Arial" pitchFamily="34" charset="0"/>
            </a:endParaRPr>
          </a:p>
          <a:p>
            <a:pPr algn="ctr">
              <a:spcBef>
                <a:spcPct val="50000"/>
              </a:spcBef>
            </a:pPr>
            <a:r>
              <a:rPr lang="hu-HU" sz="2600" dirty="0" smtClean="0">
                <a:solidFill>
                  <a:schemeClr val="bg2"/>
                </a:solidFill>
                <a:latin typeface="Arial" pitchFamily="34" charset="0"/>
              </a:rPr>
              <a:t>Franciaországban mindeközben épp törvénybe foglalták, hogy a szupermarketek büntetést kapnak ha az élelmiszerfeleslegüket kidobják, ahelyett, hogy adományként felajánlanák a rászorulóknak vagy állati takarmánynak.</a:t>
            </a:r>
            <a:r>
              <a:rPr lang="en-IE" sz="2600" baseline="30000" dirty="0" smtClean="0">
                <a:solidFill>
                  <a:schemeClr val="bg2"/>
                </a:solidFill>
                <a:latin typeface="Arial" pitchFamily="34" charset="0"/>
              </a:rPr>
              <a:t>.</a:t>
            </a:r>
            <a:r>
              <a:rPr lang="en-IE" sz="2800" dirty="0" smtClean="0">
                <a:solidFill>
                  <a:schemeClr val="bg2"/>
                </a:solidFill>
                <a:latin typeface="Arial" pitchFamily="34" charset="0"/>
              </a:rPr>
              <a:t> </a:t>
            </a:r>
            <a:endParaRPr lang="en-US" dirty="0">
              <a:solidFill>
                <a:schemeClr val="bg2"/>
              </a:solidFill>
              <a:latin typeface="Arial" pitchFamily="34" charset="0"/>
            </a:endParaRPr>
          </a:p>
          <a:p>
            <a:pPr algn="ctr">
              <a:spcBef>
                <a:spcPct val="50000"/>
              </a:spcBef>
            </a:pPr>
            <a:endParaRPr lang="en-US" sz="2800" dirty="0">
              <a:solidFill>
                <a:schemeClr val="bg2"/>
              </a:solidFill>
              <a:latin typeface="Arial" pitchFamily="34" charset="0"/>
              <a:cs typeface="Arial" pitchFamily="34" charset="0"/>
            </a:endParaRPr>
          </a:p>
          <a:p>
            <a:pPr algn="ctr">
              <a:spcBef>
                <a:spcPct val="50000"/>
              </a:spcBef>
            </a:pPr>
            <a:endParaRPr lang="en-US" sz="2800" dirty="0">
              <a:solidFill>
                <a:schemeClr val="bg2"/>
              </a:solidFill>
              <a:latin typeface="Arial" pitchFamily="34" charset="0"/>
              <a:cs typeface="Arial" pitchFamily="34" charset="0"/>
            </a:endParaRPr>
          </a:p>
        </p:txBody>
      </p:sp>
      <p:sp>
        <p:nvSpPr>
          <p:cNvPr id="29700" name="Line 10"/>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29701" name="Text Box 5"/>
          <p:cNvSpPr txBox="1">
            <a:spLocks noChangeArrowheads="1"/>
          </p:cNvSpPr>
          <p:nvPr/>
        </p:nvSpPr>
        <p:spPr bwMode="auto">
          <a:xfrm>
            <a:off x="0" y="182563"/>
            <a:ext cx="9144000" cy="523220"/>
          </a:xfrm>
          <a:prstGeom prst="rect">
            <a:avLst/>
          </a:prstGeom>
          <a:noFill/>
          <a:ln w="9525">
            <a:noFill/>
            <a:miter lim="800000"/>
            <a:headEnd/>
            <a:tailEnd/>
          </a:ln>
        </p:spPr>
        <p:txBody>
          <a:bodyPr>
            <a:spAutoFit/>
          </a:bodyPr>
          <a:lstStyle/>
          <a:p>
            <a:pPr marL="342900" indent="-342900" algn="ctr">
              <a:spcBef>
                <a:spcPct val="50000"/>
              </a:spcBef>
            </a:pPr>
            <a:r>
              <a:rPr lang="hu-HU" sz="2800" b="1" dirty="0" smtClean="0">
                <a:solidFill>
                  <a:srgbClr val="F5A326"/>
                </a:solidFill>
                <a:latin typeface="Arial" pitchFamily="34" charset="0"/>
                <a:cs typeface="Arial" pitchFamily="34" charset="0"/>
              </a:rPr>
              <a:t>Élelmiszerhulladékok</a:t>
            </a:r>
            <a:r>
              <a:rPr lang="en-US" sz="2800" b="1" dirty="0" smtClean="0">
                <a:solidFill>
                  <a:srgbClr val="17A3A5"/>
                </a:solidFill>
                <a:latin typeface="Arial" pitchFamily="34" charset="0"/>
                <a:cs typeface="Arial" pitchFamily="34" charset="0"/>
              </a:rPr>
              <a:t> </a:t>
            </a:r>
            <a:r>
              <a:rPr lang="hu-HU" sz="2800" dirty="0" smtClean="0">
                <a:solidFill>
                  <a:srgbClr val="596171"/>
                </a:solidFill>
                <a:latin typeface="Arial" pitchFamily="34" charset="0"/>
                <a:cs typeface="Arial" pitchFamily="34" charset="0"/>
              </a:rPr>
              <a:t>a figyelem középpontjában</a:t>
            </a:r>
            <a:endParaRPr lang="en-US" sz="2800" dirty="0">
              <a:solidFill>
                <a:srgbClr val="59617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8"/>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30723" name="Rectangle 4"/>
          <p:cNvSpPr>
            <a:spLocks noChangeArrowheads="1"/>
          </p:cNvSpPr>
          <p:nvPr/>
        </p:nvSpPr>
        <p:spPr bwMode="auto">
          <a:xfrm>
            <a:off x="381000" y="1177925"/>
            <a:ext cx="6629400" cy="5272213"/>
          </a:xfrm>
          <a:prstGeom prst="rect">
            <a:avLst/>
          </a:prstGeom>
          <a:noFill/>
          <a:ln w="9525">
            <a:noFill/>
            <a:miter lim="800000"/>
            <a:headEnd/>
            <a:tailEnd/>
          </a:ln>
        </p:spPr>
        <p:txBody>
          <a:bodyPr>
            <a:spAutoFit/>
          </a:bodyPr>
          <a:lstStyle/>
          <a:p>
            <a:pPr algn="just">
              <a:lnSpc>
                <a:spcPct val="90000"/>
              </a:lnSpc>
            </a:pPr>
            <a:r>
              <a:rPr lang="hu-HU" sz="2200" dirty="0" smtClean="0">
                <a:solidFill>
                  <a:srgbClr val="596171"/>
                </a:solidFill>
                <a:latin typeface="Arial" pitchFamily="34" charset="0"/>
              </a:rPr>
              <a:t>Ez egy a „</a:t>
            </a:r>
            <a:r>
              <a:rPr lang="en-IE" sz="2200" dirty="0" smtClean="0">
                <a:solidFill>
                  <a:srgbClr val="596171"/>
                </a:solidFill>
                <a:latin typeface="Arial" pitchFamily="34" charset="0"/>
              </a:rPr>
              <a:t>Waste </a:t>
            </a:r>
            <a:r>
              <a:rPr lang="en-IE" sz="2200" dirty="0">
                <a:solidFill>
                  <a:srgbClr val="596171"/>
                </a:solidFill>
                <a:latin typeface="Arial" pitchFamily="34" charset="0"/>
              </a:rPr>
              <a:t>and Resources Action </a:t>
            </a:r>
            <a:r>
              <a:rPr lang="en-IE" sz="2200" dirty="0" smtClean="0">
                <a:solidFill>
                  <a:srgbClr val="596171"/>
                </a:solidFill>
                <a:latin typeface="Arial" pitchFamily="34" charset="0"/>
              </a:rPr>
              <a:t>Plan</a:t>
            </a:r>
            <a:r>
              <a:rPr lang="hu-HU" sz="2200" dirty="0" smtClean="0">
                <a:solidFill>
                  <a:srgbClr val="596171"/>
                </a:solidFill>
                <a:latin typeface="Arial" pitchFamily="34" charset="0"/>
              </a:rPr>
              <a:t>”</a:t>
            </a:r>
            <a:r>
              <a:rPr lang="en-IE" sz="2200" dirty="0" smtClean="0">
                <a:solidFill>
                  <a:srgbClr val="596171"/>
                </a:solidFill>
                <a:latin typeface="Arial" pitchFamily="34" charset="0"/>
              </a:rPr>
              <a:t> </a:t>
            </a:r>
            <a:r>
              <a:rPr lang="en-IE" sz="2200" dirty="0">
                <a:solidFill>
                  <a:srgbClr val="596171"/>
                </a:solidFill>
                <a:latin typeface="Arial" pitchFamily="34" charset="0"/>
              </a:rPr>
              <a:t>(</a:t>
            </a:r>
            <a:r>
              <a:rPr lang="en-IE" sz="2200" dirty="0" smtClean="0">
                <a:solidFill>
                  <a:srgbClr val="596171"/>
                </a:solidFill>
                <a:latin typeface="Arial" pitchFamily="34" charset="0"/>
              </a:rPr>
              <a:t>WRAP</a:t>
            </a:r>
            <a:r>
              <a:rPr lang="hu-HU" sz="2200" dirty="0" smtClean="0">
                <a:solidFill>
                  <a:srgbClr val="596171"/>
                </a:solidFill>
                <a:latin typeface="Arial" pitchFamily="34" charset="0"/>
              </a:rPr>
              <a:t> – Hulladék és Erőforrás Akcióterv</a:t>
            </a:r>
            <a:r>
              <a:rPr lang="en-IE" sz="2200" dirty="0" smtClean="0">
                <a:solidFill>
                  <a:srgbClr val="596171"/>
                </a:solidFill>
                <a:latin typeface="Arial" pitchFamily="34" charset="0"/>
              </a:rPr>
              <a:t>)</a:t>
            </a:r>
            <a:r>
              <a:rPr lang="hu-HU" sz="2200" dirty="0" smtClean="0">
                <a:solidFill>
                  <a:srgbClr val="596171"/>
                </a:solidFill>
                <a:latin typeface="Arial" pitchFamily="34" charset="0"/>
              </a:rPr>
              <a:t> által támogatott, </a:t>
            </a:r>
            <a:r>
              <a:rPr lang="en-IE" sz="2200" dirty="0" smtClean="0">
                <a:solidFill>
                  <a:srgbClr val="596171"/>
                </a:solidFill>
                <a:latin typeface="Arial" pitchFamily="34" charset="0"/>
              </a:rPr>
              <a:t>no</a:t>
            </a:r>
            <a:r>
              <a:rPr lang="hu-HU" sz="2200" dirty="0" smtClean="0">
                <a:solidFill>
                  <a:srgbClr val="596171"/>
                </a:solidFill>
                <a:latin typeface="Arial" pitchFamily="34" charset="0"/>
              </a:rPr>
              <a:t>n</a:t>
            </a:r>
            <a:r>
              <a:rPr lang="en-IE" sz="2200" dirty="0" smtClean="0">
                <a:solidFill>
                  <a:srgbClr val="596171"/>
                </a:solidFill>
                <a:latin typeface="Arial" pitchFamily="34" charset="0"/>
              </a:rPr>
              <a:t>-profit</a:t>
            </a:r>
            <a:r>
              <a:rPr lang="hu-HU" sz="2200" dirty="0" smtClean="0">
                <a:solidFill>
                  <a:srgbClr val="596171"/>
                </a:solidFill>
                <a:latin typeface="Arial" pitchFamily="34" charset="0"/>
              </a:rPr>
              <a:t> szervezet az Egyesült Királyságban (Love </a:t>
            </a:r>
            <a:r>
              <a:rPr lang="hu-HU" sz="2200" dirty="0" err="1" smtClean="0">
                <a:solidFill>
                  <a:srgbClr val="596171"/>
                </a:solidFill>
                <a:latin typeface="Arial" pitchFamily="34" charset="0"/>
              </a:rPr>
              <a:t>Food</a:t>
            </a:r>
            <a:r>
              <a:rPr lang="hu-HU" sz="2200" dirty="0" smtClean="0">
                <a:solidFill>
                  <a:srgbClr val="596171"/>
                </a:solidFill>
                <a:latin typeface="Arial" pitchFamily="34" charset="0"/>
              </a:rPr>
              <a:t>, </a:t>
            </a:r>
            <a:r>
              <a:rPr lang="hu-HU" sz="2200" dirty="0" err="1" smtClean="0">
                <a:solidFill>
                  <a:srgbClr val="596171"/>
                </a:solidFill>
                <a:latin typeface="Arial" pitchFamily="34" charset="0"/>
              </a:rPr>
              <a:t>Hate</a:t>
            </a:r>
            <a:r>
              <a:rPr lang="hu-HU" sz="2200" dirty="0" smtClean="0">
                <a:solidFill>
                  <a:srgbClr val="596171"/>
                </a:solidFill>
                <a:latin typeface="Arial" pitchFamily="34" charset="0"/>
              </a:rPr>
              <a:t> </a:t>
            </a:r>
            <a:r>
              <a:rPr lang="hu-HU" sz="2200" dirty="0" err="1" smtClean="0">
                <a:solidFill>
                  <a:srgbClr val="596171"/>
                </a:solidFill>
                <a:latin typeface="Arial" pitchFamily="34" charset="0"/>
              </a:rPr>
              <a:t>Waste</a:t>
            </a:r>
            <a:r>
              <a:rPr lang="hu-HU" sz="2200" dirty="0" smtClean="0">
                <a:solidFill>
                  <a:srgbClr val="596171"/>
                </a:solidFill>
                <a:latin typeface="Arial" pitchFamily="34" charset="0"/>
              </a:rPr>
              <a:t>)</a:t>
            </a:r>
            <a:r>
              <a:rPr lang="en-IE" sz="2200" dirty="0" smtClean="0">
                <a:solidFill>
                  <a:srgbClr val="596171"/>
                </a:solidFill>
                <a:latin typeface="Arial" pitchFamily="34" charset="0"/>
              </a:rPr>
              <a:t>.   </a:t>
            </a:r>
            <a:r>
              <a:rPr lang="hu-HU" sz="2200" dirty="0" smtClean="0">
                <a:solidFill>
                  <a:srgbClr val="596171"/>
                </a:solidFill>
                <a:latin typeface="Arial" pitchFamily="34" charset="0"/>
              </a:rPr>
              <a:t>Céljuk a tudatosság növelése az élelmiszerpazarlás terén, hogy az emberek csökkentség háztartási hulladékukat a maradékok felhasználásával, és kevesebb felesleget vásároljanak. Összefoglaló weboldalukon találhatunk bevásárló listát, akciókat azok dátumával, </a:t>
            </a:r>
            <a:r>
              <a:rPr lang="hu-HU" sz="2200" dirty="0" err="1" smtClean="0">
                <a:solidFill>
                  <a:srgbClr val="596171"/>
                </a:solidFill>
                <a:latin typeface="Arial" pitchFamily="34" charset="0"/>
              </a:rPr>
              <a:t>okostelefon</a:t>
            </a:r>
            <a:r>
              <a:rPr lang="hu-HU" sz="2200" dirty="0" smtClean="0">
                <a:solidFill>
                  <a:srgbClr val="596171"/>
                </a:solidFill>
                <a:latin typeface="Arial" pitchFamily="34" charset="0"/>
              </a:rPr>
              <a:t> applikációt, ami a maradékok felhasználásban segít receptekkel is. </a:t>
            </a:r>
            <a:endParaRPr lang="en-IE" sz="2200" dirty="0">
              <a:solidFill>
                <a:srgbClr val="596171"/>
              </a:solidFill>
              <a:latin typeface="Arial" pitchFamily="34" charset="0"/>
            </a:endParaRPr>
          </a:p>
          <a:p>
            <a:pPr algn="just">
              <a:lnSpc>
                <a:spcPct val="90000"/>
              </a:lnSpc>
            </a:pPr>
            <a:r>
              <a:rPr lang="hu-HU" sz="2200" dirty="0" smtClean="0">
                <a:solidFill>
                  <a:srgbClr val="596171"/>
                </a:solidFill>
                <a:latin typeface="Arial" pitchFamily="34" charset="0"/>
              </a:rPr>
              <a:t>Sokféle partnerrel dolgoznak együtt, közösségi szervezetektől szakácsokig, kereskedelmi társulásokkal, kormányhivatalokkal, cégekkel, helyi hatóságokkal és praktikus tanácsokat kérő magánszemélyekkel.</a:t>
            </a:r>
            <a:endParaRPr lang="en-IE" sz="2200" dirty="0">
              <a:solidFill>
                <a:srgbClr val="596171"/>
              </a:solidFill>
              <a:latin typeface="Arial" pitchFamily="34" charset="0"/>
            </a:endParaRPr>
          </a:p>
          <a:p>
            <a:pPr algn="just">
              <a:lnSpc>
                <a:spcPct val="90000"/>
              </a:lnSpc>
            </a:pPr>
            <a:endParaRPr lang="en-IE" sz="2200" dirty="0">
              <a:solidFill>
                <a:srgbClr val="596171"/>
              </a:solidFill>
              <a:latin typeface="Arial" pitchFamily="34" charset="0"/>
            </a:endParaRPr>
          </a:p>
        </p:txBody>
      </p:sp>
      <p:pic>
        <p:nvPicPr>
          <p:cNvPr id="30724" name="Picture 2" descr="Love Food Hate Waste"/>
          <p:cNvPicPr>
            <a:picLocks noChangeAspect="1" noChangeArrowheads="1"/>
          </p:cNvPicPr>
          <p:nvPr/>
        </p:nvPicPr>
        <p:blipFill>
          <a:blip r:embed="rId4" cstate="print"/>
          <a:srcRect/>
          <a:stretch>
            <a:fillRect/>
          </a:stretch>
        </p:blipFill>
        <p:spPr bwMode="auto">
          <a:xfrm>
            <a:off x="7315200" y="914400"/>
            <a:ext cx="1458913" cy="1785938"/>
          </a:xfrm>
          <a:prstGeom prst="rect">
            <a:avLst/>
          </a:prstGeom>
          <a:noFill/>
          <a:ln w="9525">
            <a:noFill/>
            <a:miter lim="800000"/>
            <a:headEnd/>
            <a:tailEnd/>
          </a:ln>
        </p:spPr>
      </p:pic>
      <p:sp>
        <p:nvSpPr>
          <p:cNvPr id="30725"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0726" name="Text Box 5"/>
          <p:cNvSpPr txBox="1">
            <a:spLocks noChangeArrowheads="1"/>
          </p:cNvSpPr>
          <p:nvPr/>
        </p:nvSpPr>
        <p:spPr bwMode="auto">
          <a:xfrm>
            <a:off x="0" y="182563"/>
            <a:ext cx="9144000" cy="584775"/>
          </a:xfrm>
          <a:prstGeom prst="rect">
            <a:avLst/>
          </a:prstGeom>
          <a:noFill/>
          <a:ln w="9525">
            <a:noFill/>
            <a:miter lim="800000"/>
            <a:headEnd/>
            <a:tailEnd/>
          </a:ln>
        </p:spPr>
        <p:txBody>
          <a:bodyPr wrap="square">
            <a:spAutoFit/>
          </a:bodyPr>
          <a:lstStyle/>
          <a:p>
            <a:pPr lvl="1"/>
            <a:r>
              <a:rPr lang="hu-HU" sz="1200" b="1" dirty="0" smtClean="0">
                <a:solidFill>
                  <a:srgbClr val="596171"/>
                </a:solidFill>
                <a:latin typeface="Arial" pitchFamily="34" charset="0"/>
              </a:rPr>
              <a:t>Reflektorfény</a:t>
            </a:r>
            <a:r>
              <a:rPr lang="hu-HU" sz="3200" b="1" dirty="0" smtClean="0">
                <a:solidFill>
                  <a:srgbClr val="596171"/>
                </a:solidFill>
                <a:latin typeface="Arial" pitchFamily="34" charset="0"/>
              </a:rPr>
              <a:t> - </a:t>
            </a:r>
            <a:r>
              <a:rPr lang="hu-HU" sz="3200" b="1" dirty="0" smtClean="0">
                <a:solidFill>
                  <a:srgbClr val="F5A326"/>
                </a:solidFill>
                <a:latin typeface="Arial" pitchFamily="34" charset="0"/>
              </a:rPr>
              <a:t>„Szeresd az Ételt Kerüld a Pazarlást”</a:t>
            </a:r>
            <a:endParaRPr lang="en-US" b="1" dirty="0">
              <a:solidFill>
                <a:srgbClr val="F5A326"/>
              </a:solidFill>
              <a:latin typeface="Arial" pitchFamily="34" charset="0"/>
            </a:endParaRPr>
          </a:p>
        </p:txBody>
      </p:sp>
    </p:spTree>
    <p:extLst>
      <p:ext uri="{BB962C8B-B14F-4D97-AF65-F5344CB8AC3E}">
        <p14:creationId xmlns:p14="http://schemas.microsoft.com/office/powerpoint/2010/main" val="3378698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099" name="Text Box 5"/>
          <p:cNvSpPr txBox="1">
            <a:spLocks noChangeArrowheads="1"/>
          </p:cNvSpPr>
          <p:nvPr/>
        </p:nvSpPr>
        <p:spPr bwMode="auto">
          <a:xfrm>
            <a:off x="76200" y="1447800"/>
            <a:ext cx="8929688" cy="3108543"/>
          </a:xfrm>
          <a:prstGeom prst="rect">
            <a:avLst/>
          </a:prstGeom>
          <a:noFill/>
          <a:ln w="9525">
            <a:noFill/>
            <a:miter lim="800000"/>
            <a:headEnd/>
            <a:tailEnd/>
          </a:ln>
        </p:spPr>
        <p:txBody>
          <a:bodyPr>
            <a:spAutoFit/>
          </a:bodyPr>
          <a:lstStyle/>
          <a:p>
            <a:pPr marL="576263" lvl="1" indent="-190500">
              <a:buClr>
                <a:schemeClr val="hlink"/>
              </a:buClr>
              <a:buFont typeface="Arial" pitchFamily="34" charset="0"/>
              <a:buChar char="•"/>
            </a:pPr>
            <a:r>
              <a:rPr lang="en-IE" sz="2800" dirty="0">
                <a:solidFill>
                  <a:schemeClr val="bg2"/>
                </a:solidFill>
                <a:latin typeface="Arial" pitchFamily="34" charset="0"/>
                <a:cs typeface="Arial" pitchFamily="34" charset="0"/>
              </a:rPr>
              <a:t> </a:t>
            </a:r>
            <a:r>
              <a:rPr lang="hu-HU" dirty="0" smtClean="0">
                <a:solidFill>
                  <a:schemeClr val="bg2"/>
                </a:solidFill>
                <a:latin typeface="Arial" pitchFamily="34" charset="0"/>
                <a:cs typeface="Arial" pitchFamily="34" charset="0"/>
              </a:rPr>
              <a:t>Kb. 1 milliárd ember eszik túl sokat</a:t>
            </a:r>
            <a:endParaRPr lang="en-IE" dirty="0">
              <a:solidFill>
                <a:schemeClr val="bg2"/>
              </a:solidFill>
              <a:latin typeface="Arial" pitchFamily="34" charset="0"/>
              <a:cs typeface="Arial" pitchFamily="34" charset="0"/>
            </a:endParaRPr>
          </a:p>
          <a:p>
            <a:pPr marL="576263" lvl="1" indent="-190500">
              <a:buClr>
                <a:schemeClr val="hlink"/>
              </a:buClr>
              <a:buFont typeface="Arial" pitchFamily="34" charset="0"/>
              <a:buChar char="•"/>
            </a:pPr>
            <a:r>
              <a:rPr lang="en-IE" dirty="0">
                <a:solidFill>
                  <a:schemeClr val="bg2"/>
                </a:solidFill>
                <a:latin typeface="Arial" pitchFamily="34" charset="0"/>
                <a:cs typeface="Arial" pitchFamily="34" charset="0"/>
              </a:rPr>
              <a:t> </a:t>
            </a:r>
            <a:r>
              <a:rPr lang="hu-HU" dirty="0" smtClean="0">
                <a:solidFill>
                  <a:schemeClr val="bg2"/>
                </a:solidFill>
                <a:latin typeface="Arial" pitchFamily="34" charset="0"/>
                <a:cs typeface="Arial" pitchFamily="34" charset="0"/>
              </a:rPr>
              <a:t>Kb. 1 milliárd ember fekszik le esténként éhesen</a:t>
            </a:r>
            <a:endParaRPr lang="en-IE" dirty="0">
              <a:solidFill>
                <a:schemeClr val="bg2"/>
              </a:solidFill>
              <a:latin typeface="Arial" pitchFamily="34" charset="0"/>
              <a:cs typeface="Arial" pitchFamily="34" charset="0"/>
            </a:endParaRPr>
          </a:p>
          <a:p>
            <a:pPr marL="576263" lvl="1" indent="-190500">
              <a:buClr>
                <a:schemeClr val="hlink"/>
              </a:buClr>
              <a:buFont typeface="Arial" pitchFamily="34" charset="0"/>
              <a:buChar char="•"/>
            </a:pPr>
            <a:r>
              <a:rPr lang="en-IE" dirty="0">
                <a:solidFill>
                  <a:schemeClr val="bg2"/>
                </a:solidFill>
                <a:latin typeface="Arial" pitchFamily="34" charset="0"/>
                <a:cs typeface="Arial" pitchFamily="34" charset="0"/>
              </a:rPr>
              <a:t> </a:t>
            </a:r>
            <a:r>
              <a:rPr lang="hu-HU" dirty="0" smtClean="0">
                <a:solidFill>
                  <a:schemeClr val="bg2"/>
                </a:solidFill>
                <a:latin typeface="Arial" pitchFamily="34" charset="0"/>
                <a:cs typeface="Arial" pitchFamily="34" charset="0"/>
              </a:rPr>
              <a:t>Több, mint 20 ezer ember hal meg éhezés következtében naponta</a:t>
            </a:r>
            <a:endParaRPr lang="en-IE" dirty="0">
              <a:solidFill>
                <a:schemeClr val="bg2"/>
              </a:solidFill>
              <a:latin typeface="Arial" pitchFamily="34" charset="0"/>
              <a:cs typeface="Arial" pitchFamily="34" charset="0"/>
            </a:endParaRPr>
          </a:p>
          <a:p>
            <a:pPr marL="576263" lvl="1" indent="-190500">
              <a:buClr>
                <a:schemeClr val="hlink"/>
              </a:buClr>
              <a:buFont typeface="Arial" pitchFamily="34" charset="0"/>
              <a:buChar char="•"/>
            </a:pPr>
            <a:r>
              <a:rPr lang="en-IE" dirty="0">
                <a:solidFill>
                  <a:schemeClr val="bg2"/>
                </a:solidFill>
                <a:latin typeface="Arial" pitchFamily="34" charset="0"/>
                <a:cs typeface="Arial" pitchFamily="34" charset="0"/>
              </a:rPr>
              <a:t> </a:t>
            </a:r>
            <a:r>
              <a:rPr lang="hu-HU" dirty="0" smtClean="0">
                <a:solidFill>
                  <a:schemeClr val="bg2"/>
                </a:solidFill>
                <a:latin typeface="Arial" pitchFamily="34" charset="0"/>
                <a:cs typeface="Arial" pitchFamily="34" charset="0"/>
              </a:rPr>
              <a:t>Becslések szerint a világon előállított élelmiszerek 1/3 része hulladékként végzi</a:t>
            </a:r>
            <a:r>
              <a:rPr lang="en-IE" dirty="0" smtClean="0">
                <a:solidFill>
                  <a:schemeClr val="bg2"/>
                </a:solidFill>
                <a:latin typeface="Arial" pitchFamily="34" charset="0"/>
                <a:cs typeface="Arial" pitchFamily="34" charset="0"/>
              </a:rPr>
              <a:t>. </a:t>
            </a:r>
            <a:endParaRPr lang="hu-HU" dirty="0" smtClean="0">
              <a:solidFill>
                <a:schemeClr val="bg2"/>
              </a:solidFill>
              <a:latin typeface="Arial" pitchFamily="34" charset="0"/>
              <a:cs typeface="Arial" pitchFamily="34" charset="0"/>
            </a:endParaRPr>
          </a:p>
          <a:p>
            <a:pPr marL="576263" lvl="1" indent="-190500">
              <a:buClr>
                <a:schemeClr val="hlink"/>
              </a:buClr>
              <a:buFont typeface="Arial" pitchFamily="34" charset="0"/>
              <a:buChar char="•"/>
            </a:pPr>
            <a:r>
              <a:rPr lang="hu-HU" dirty="0" smtClean="0">
                <a:solidFill>
                  <a:schemeClr val="bg2"/>
                </a:solidFill>
                <a:latin typeface="Arial" pitchFamily="34" charset="0"/>
              </a:rPr>
              <a:t>Magyarországon a lakosság 30 %-a nem fogyaszt elegendő mennyiségű vagy megfelelő minőségű élelmiszert.</a:t>
            </a:r>
            <a:endParaRPr lang="en-US" dirty="0">
              <a:solidFill>
                <a:schemeClr val="bg2"/>
              </a:solidFill>
              <a:latin typeface="Arial" pitchFamily="34" charset="0"/>
            </a:endParaRPr>
          </a:p>
        </p:txBody>
      </p:sp>
      <p:sp>
        <p:nvSpPr>
          <p:cNvPr id="4100"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101"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dirty="0">
                <a:solidFill>
                  <a:srgbClr val="596171"/>
                </a:solidFill>
                <a:latin typeface="Arial" pitchFamily="34" charset="0"/>
                <a:cs typeface="Arial" pitchFamily="34" charset="0"/>
              </a:rPr>
              <a:t>Helyzetkép ma – </a:t>
            </a:r>
            <a:r>
              <a:rPr lang="hu-HU" sz="3200" dirty="0">
                <a:solidFill>
                  <a:srgbClr val="17A3A5"/>
                </a:solidFill>
                <a:latin typeface="Arial" pitchFamily="34" charset="0"/>
                <a:cs typeface="Arial" pitchFamily="34" charset="0"/>
              </a:rPr>
              <a:t>fő számok</a:t>
            </a:r>
            <a:r>
              <a:rPr lang="en-US" sz="3200" b="1" dirty="0">
                <a:solidFill>
                  <a:srgbClr val="17A3A5"/>
                </a:solidFill>
                <a:latin typeface="Arial" pitchFamily="34" charset="0"/>
                <a:cs typeface="Arial" pitchFamily="34" charset="0"/>
              </a:rPr>
              <a:t>:</a:t>
            </a:r>
            <a:endParaRPr lang="en-US" sz="3200" b="1" dirty="0">
              <a:solidFill>
                <a:srgbClr val="17A3A5"/>
              </a:solidFill>
              <a:latin typeface="Arial" pitchFamily="34" charset="0"/>
              <a:cs typeface="Arial" pitchFamily="34" charset="0"/>
            </a:endParaRPr>
          </a:p>
        </p:txBody>
      </p:sp>
      <p:sp>
        <p:nvSpPr>
          <p:cNvPr id="4102" name="Rectangle 6"/>
          <p:cNvSpPr>
            <a:spLocks noChangeArrowheads="1"/>
          </p:cNvSpPr>
          <p:nvPr/>
        </p:nvSpPr>
        <p:spPr bwMode="auto">
          <a:xfrm>
            <a:off x="0" y="5301208"/>
            <a:ext cx="8991600" cy="1015663"/>
          </a:xfrm>
          <a:prstGeom prst="rect">
            <a:avLst/>
          </a:prstGeom>
          <a:noFill/>
          <a:ln w="9525">
            <a:noFill/>
            <a:miter lim="800000"/>
            <a:headEnd/>
            <a:tailEnd/>
          </a:ln>
        </p:spPr>
        <p:txBody>
          <a:bodyPr wrap="square">
            <a:spAutoFit/>
          </a:bodyPr>
          <a:lstStyle/>
          <a:p>
            <a:pPr lvl="1" algn="ctr"/>
            <a:r>
              <a:rPr lang="hu-HU" sz="2000" dirty="0" smtClean="0">
                <a:solidFill>
                  <a:schemeClr val="bg2"/>
                </a:solidFill>
                <a:latin typeface="Arial" pitchFamily="34" charset="0"/>
                <a:cs typeface="Arial" pitchFamily="34" charset="0"/>
              </a:rPr>
              <a:t>Forrás</a:t>
            </a:r>
            <a:r>
              <a:rPr lang="en-IE" sz="2000" dirty="0" smtClean="0">
                <a:solidFill>
                  <a:schemeClr val="bg2"/>
                </a:solidFill>
                <a:latin typeface="Arial" pitchFamily="34" charset="0"/>
                <a:cs typeface="Arial" pitchFamily="34" charset="0"/>
              </a:rPr>
              <a:t>:  </a:t>
            </a:r>
            <a:endParaRPr lang="en-IE" sz="2000" dirty="0">
              <a:solidFill>
                <a:schemeClr val="bg2"/>
              </a:solidFill>
              <a:latin typeface="Arial" pitchFamily="34" charset="0"/>
              <a:cs typeface="Arial" pitchFamily="34" charset="0"/>
              <a:hlinkClick r:id="rId4"/>
            </a:endParaRPr>
          </a:p>
          <a:p>
            <a:pPr lvl="1" algn="ctr"/>
            <a:r>
              <a:rPr lang="en-IE" sz="2000" u="sng" dirty="0">
                <a:latin typeface="Arial" pitchFamily="34" charset="0"/>
                <a:cs typeface="Arial" pitchFamily="34" charset="0"/>
                <a:hlinkClick r:id="rId4"/>
              </a:rPr>
              <a:t>http://www.stopfoodwaste.ie/food-we-waste/irelands-food-waste-forum/</a:t>
            </a:r>
            <a:r>
              <a:rPr lang="en-IE" sz="2000" u="sng" dirty="0">
                <a:latin typeface="Arial" pitchFamily="34" charset="0"/>
                <a:cs typeface="Arial" pitchFamily="34" charset="0"/>
              </a:rPr>
              <a:t/>
            </a:r>
            <a:br>
              <a:rPr lang="en-IE" sz="2000" u="sng" dirty="0">
                <a:latin typeface="Arial" pitchFamily="34" charset="0"/>
                <a:cs typeface="Arial" pitchFamily="34" charset="0"/>
              </a:rPr>
            </a:br>
            <a:endParaRPr lang="en-US" sz="20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8"/>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31747" name="Rectangle 4"/>
          <p:cNvSpPr>
            <a:spLocks noChangeArrowheads="1"/>
          </p:cNvSpPr>
          <p:nvPr/>
        </p:nvSpPr>
        <p:spPr bwMode="auto">
          <a:xfrm>
            <a:off x="533400" y="1143000"/>
            <a:ext cx="8135938" cy="5847755"/>
          </a:xfrm>
          <a:prstGeom prst="rect">
            <a:avLst/>
          </a:prstGeom>
          <a:noFill/>
          <a:ln w="9525">
            <a:noFill/>
            <a:miter lim="800000"/>
            <a:headEnd/>
            <a:tailEnd/>
          </a:ln>
        </p:spPr>
        <p:txBody>
          <a:bodyPr>
            <a:spAutoFit/>
          </a:bodyPr>
          <a:lstStyle/>
          <a:p>
            <a:pPr algn="ctr"/>
            <a:r>
              <a:rPr lang="hu-HU" sz="2200" b="1" dirty="0" smtClean="0">
                <a:solidFill>
                  <a:srgbClr val="E0A350"/>
                </a:solidFill>
                <a:latin typeface="Arial" pitchFamily="34" charset="0"/>
              </a:rPr>
              <a:t>Fenti elnevezésű</a:t>
            </a:r>
            <a:r>
              <a:rPr lang="en-IE" sz="2200" dirty="0" smtClean="0">
                <a:solidFill>
                  <a:schemeClr val="bg2"/>
                </a:solidFill>
                <a:latin typeface="Arial" pitchFamily="34" charset="0"/>
              </a:rPr>
              <a:t> </a:t>
            </a:r>
            <a:r>
              <a:rPr lang="hu-HU" sz="2200" dirty="0" smtClean="0">
                <a:solidFill>
                  <a:schemeClr val="bg2"/>
                </a:solidFill>
                <a:latin typeface="Arial" pitchFamily="34" charset="0"/>
              </a:rPr>
              <a:t>kampány</a:t>
            </a:r>
            <a:r>
              <a:rPr lang="en-IE" sz="2200" dirty="0" smtClean="0">
                <a:solidFill>
                  <a:schemeClr val="bg2"/>
                </a:solidFill>
                <a:latin typeface="Arial" pitchFamily="34" charset="0"/>
              </a:rPr>
              <a:t> Belfast</a:t>
            </a:r>
            <a:r>
              <a:rPr lang="hu-HU" sz="2200" dirty="0" err="1" smtClean="0">
                <a:solidFill>
                  <a:schemeClr val="bg2"/>
                </a:solidFill>
                <a:latin typeface="Arial" pitchFamily="34" charset="0"/>
              </a:rPr>
              <a:t>ban</a:t>
            </a:r>
            <a:r>
              <a:rPr lang="en-IE" sz="2200" dirty="0" smtClean="0">
                <a:solidFill>
                  <a:schemeClr val="bg2"/>
                </a:solidFill>
                <a:latin typeface="Arial" pitchFamily="34" charset="0"/>
              </a:rPr>
              <a:t>, Birmingham</a:t>
            </a:r>
            <a:r>
              <a:rPr lang="hu-HU" sz="2200" dirty="0" err="1" smtClean="0">
                <a:solidFill>
                  <a:schemeClr val="bg2"/>
                </a:solidFill>
                <a:latin typeface="Arial" pitchFamily="34" charset="0"/>
              </a:rPr>
              <a:t>ben</a:t>
            </a:r>
            <a:r>
              <a:rPr lang="en-IE" sz="2200" dirty="0" smtClean="0">
                <a:solidFill>
                  <a:schemeClr val="bg2"/>
                </a:solidFill>
                <a:latin typeface="Arial" pitchFamily="34" charset="0"/>
              </a:rPr>
              <a:t>, Cardiff</a:t>
            </a:r>
            <a:r>
              <a:rPr lang="hu-HU" sz="2200" dirty="0" err="1" smtClean="0">
                <a:solidFill>
                  <a:schemeClr val="bg2"/>
                </a:solidFill>
                <a:latin typeface="Arial" pitchFamily="34" charset="0"/>
              </a:rPr>
              <a:t>ban</a:t>
            </a:r>
            <a:r>
              <a:rPr lang="hu-HU" sz="2200" dirty="0" smtClean="0">
                <a:solidFill>
                  <a:schemeClr val="bg2"/>
                </a:solidFill>
                <a:latin typeface="Arial" pitchFamily="34" charset="0"/>
              </a:rPr>
              <a:t>, </a:t>
            </a:r>
            <a:r>
              <a:rPr lang="en-IE" sz="2200" dirty="0" smtClean="0">
                <a:solidFill>
                  <a:schemeClr val="bg2"/>
                </a:solidFill>
                <a:latin typeface="Arial" pitchFamily="34" charset="0"/>
              </a:rPr>
              <a:t>Glasgow</a:t>
            </a:r>
            <a:r>
              <a:rPr lang="hu-HU" sz="2200" dirty="0" err="1" smtClean="0">
                <a:solidFill>
                  <a:schemeClr val="bg2"/>
                </a:solidFill>
                <a:latin typeface="Arial" pitchFamily="34" charset="0"/>
              </a:rPr>
              <a:t>ban</a:t>
            </a:r>
            <a:r>
              <a:rPr lang="en-IE" sz="2200" dirty="0" smtClean="0">
                <a:solidFill>
                  <a:schemeClr val="bg2"/>
                </a:solidFill>
                <a:latin typeface="Arial" pitchFamily="34" charset="0"/>
              </a:rPr>
              <a:t>, </a:t>
            </a:r>
            <a:r>
              <a:rPr lang="en-IE" sz="2200" dirty="0">
                <a:solidFill>
                  <a:schemeClr val="bg2"/>
                </a:solidFill>
                <a:latin typeface="Arial" pitchFamily="34" charset="0"/>
              </a:rPr>
              <a:t>Greater </a:t>
            </a:r>
            <a:r>
              <a:rPr lang="en-IE" sz="2200" dirty="0" smtClean="0">
                <a:solidFill>
                  <a:schemeClr val="bg2"/>
                </a:solidFill>
                <a:latin typeface="Arial" pitchFamily="34" charset="0"/>
              </a:rPr>
              <a:t>Manchester</a:t>
            </a:r>
            <a:r>
              <a:rPr lang="hu-HU" sz="2200" dirty="0" err="1" smtClean="0">
                <a:solidFill>
                  <a:schemeClr val="bg2"/>
                </a:solidFill>
                <a:latin typeface="Arial" pitchFamily="34" charset="0"/>
              </a:rPr>
              <a:t>benben</a:t>
            </a:r>
            <a:r>
              <a:rPr lang="en-IE" sz="2200" dirty="0" smtClean="0">
                <a:solidFill>
                  <a:schemeClr val="bg2"/>
                </a:solidFill>
                <a:latin typeface="Arial" pitchFamily="34" charset="0"/>
              </a:rPr>
              <a:t>, Leeds</a:t>
            </a:r>
            <a:r>
              <a:rPr lang="hu-HU" sz="2200" dirty="0" err="1" smtClean="0">
                <a:solidFill>
                  <a:schemeClr val="bg2"/>
                </a:solidFill>
                <a:latin typeface="Arial" pitchFamily="34" charset="0"/>
              </a:rPr>
              <a:t>ben</a:t>
            </a:r>
            <a:r>
              <a:rPr lang="en-IE" sz="2200" dirty="0" smtClean="0">
                <a:solidFill>
                  <a:schemeClr val="bg2"/>
                </a:solidFill>
                <a:latin typeface="Arial" pitchFamily="34" charset="0"/>
              </a:rPr>
              <a:t>, </a:t>
            </a:r>
            <a:r>
              <a:rPr lang="en-IE" sz="2200" dirty="0" err="1" smtClean="0">
                <a:solidFill>
                  <a:schemeClr val="bg2"/>
                </a:solidFill>
                <a:latin typeface="Arial" pitchFamily="34" charset="0"/>
              </a:rPr>
              <a:t>Liverpoo</a:t>
            </a:r>
            <a:r>
              <a:rPr lang="hu-HU" sz="2200" dirty="0" smtClean="0">
                <a:solidFill>
                  <a:schemeClr val="bg2"/>
                </a:solidFill>
                <a:latin typeface="Arial" pitchFamily="34" charset="0"/>
              </a:rPr>
              <a:t>l </a:t>
            </a:r>
            <a:r>
              <a:rPr lang="en-IE" sz="2200" dirty="0" smtClean="0">
                <a:solidFill>
                  <a:schemeClr val="bg2"/>
                </a:solidFill>
                <a:latin typeface="Arial" pitchFamily="34" charset="0"/>
              </a:rPr>
              <a:t>City Region</a:t>
            </a:r>
            <a:r>
              <a:rPr lang="hu-HU" sz="2200" dirty="0" err="1" smtClean="0">
                <a:solidFill>
                  <a:schemeClr val="bg2"/>
                </a:solidFill>
                <a:latin typeface="Arial" pitchFamily="34" charset="0"/>
              </a:rPr>
              <a:t>ben</a:t>
            </a:r>
            <a:r>
              <a:rPr lang="en-IE" sz="2200" dirty="0" smtClean="0">
                <a:solidFill>
                  <a:schemeClr val="bg2"/>
                </a:solidFill>
                <a:latin typeface="Arial" pitchFamily="34" charset="0"/>
              </a:rPr>
              <a:t>, Newcastle</a:t>
            </a:r>
            <a:r>
              <a:rPr lang="hu-HU" sz="2200" dirty="0" err="1" smtClean="0">
                <a:solidFill>
                  <a:schemeClr val="bg2"/>
                </a:solidFill>
                <a:latin typeface="Arial" pitchFamily="34" charset="0"/>
              </a:rPr>
              <a:t>-ban</a:t>
            </a:r>
            <a:r>
              <a:rPr lang="en-IE" sz="2200" dirty="0" smtClean="0">
                <a:solidFill>
                  <a:schemeClr val="bg2"/>
                </a:solidFill>
                <a:latin typeface="Arial" pitchFamily="34" charset="0"/>
              </a:rPr>
              <a:t>, Nottingham</a:t>
            </a:r>
            <a:r>
              <a:rPr lang="hu-HU" sz="2200" dirty="0" err="1" smtClean="0">
                <a:solidFill>
                  <a:schemeClr val="bg2"/>
                </a:solidFill>
                <a:latin typeface="Arial" pitchFamily="34" charset="0"/>
              </a:rPr>
              <a:t>ben</a:t>
            </a:r>
            <a:r>
              <a:rPr lang="en-IE" sz="2200" dirty="0" smtClean="0">
                <a:solidFill>
                  <a:schemeClr val="bg2"/>
                </a:solidFill>
                <a:latin typeface="Arial" pitchFamily="34" charset="0"/>
              </a:rPr>
              <a:t> </a:t>
            </a:r>
            <a:r>
              <a:rPr lang="hu-HU" sz="2200" dirty="0" smtClean="0">
                <a:solidFill>
                  <a:schemeClr val="bg2"/>
                </a:solidFill>
                <a:latin typeface="Arial" pitchFamily="34" charset="0"/>
              </a:rPr>
              <a:t>és </a:t>
            </a:r>
            <a:r>
              <a:rPr lang="en-IE" sz="2200" dirty="0" smtClean="0">
                <a:solidFill>
                  <a:schemeClr val="bg2"/>
                </a:solidFill>
                <a:latin typeface="Arial" pitchFamily="34" charset="0"/>
              </a:rPr>
              <a:t>Sheffield</a:t>
            </a:r>
            <a:r>
              <a:rPr lang="hu-HU" sz="2200" dirty="0" err="1" smtClean="0">
                <a:solidFill>
                  <a:schemeClr val="bg2"/>
                </a:solidFill>
                <a:latin typeface="Arial" pitchFamily="34" charset="0"/>
              </a:rPr>
              <a:t>ben</a:t>
            </a:r>
            <a:r>
              <a:rPr lang="hu-HU" sz="2200" dirty="0" smtClean="0">
                <a:solidFill>
                  <a:schemeClr val="bg2"/>
                </a:solidFill>
                <a:latin typeface="Arial" pitchFamily="34" charset="0"/>
              </a:rPr>
              <a:t> működik</a:t>
            </a:r>
            <a:r>
              <a:rPr lang="en-IE" sz="2200" dirty="0" smtClean="0">
                <a:latin typeface="Arial" pitchFamily="34" charset="0"/>
              </a:rPr>
              <a:t>.</a:t>
            </a:r>
            <a:endParaRPr lang="en-IE" sz="2200" dirty="0">
              <a:latin typeface="Arial" pitchFamily="34" charset="0"/>
            </a:endParaRPr>
          </a:p>
          <a:p>
            <a:pPr algn="ctr"/>
            <a:endParaRPr lang="en-IE" sz="2200" dirty="0"/>
          </a:p>
          <a:p>
            <a:pPr algn="ctr"/>
            <a:r>
              <a:rPr lang="hu-HU" sz="2200" dirty="0" smtClean="0">
                <a:solidFill>
                  <a:schemeClr val="bg2"/>
                </a:solidFill>
                <a:latin typeface="Arial" pitchFamily="34" charset="0"/>
              </a:rPr>
              <a:t>A kampányban részt vesznek a Helyi Hatóságok, közösségi csoportok, a közszféra, helyi vállalkozók, a növénytermesztő ágazat, és néhány szakmai tevékenységet, Kaszkád tanfolyamot</a:t>
            </a:r>
            <a:r>
              <a:rPr lang="en-IE" sz="2200" dirty="0" smtClean="0">
                <a:solidFill>
                  <a:schemeClr val="bg2"/>
                </a:solidFill>
                <a:latin typeface="Arial" pitchFamily="34" charset="0"/>
              </a:rPr>
              <a:t>, </a:t>
            </a:r>
            <a:r>
              <a:rPr lang="en-IE" sz="2200" dirty="0" err="1" smtClean="0">
                <a:solidFill>
                  <a:schemeClr val="bg2"/>
                </a:solidFill>
                <a:latin typeface="Arial" pitchFamily="34" charset="0"/>
              </a:rPr>
              <a:t>pra</a:t>
            </a:r>
            <a:r>
              <a:rPr lang="hu-HU" sz="2200" dirty="0" err="1" smtClean="0">
                <a:solidFill>
                  <a:schemeClr val="bg2"/>
                </a:solidFill>
                <a:latin typeface="Arial" pitchFamily="34" charset="0"/>
              </a:rPr>
              <a:t>ktikus</a:t>
            </a:r>
            <a:r>
              <a:rPr lang="hu-HU" sz="2200" dirty="0" smtClean="0">
                <a:solidFill>
                  <a:schemeClr val="bg2"/>
                </a:solidFill>
                <a:latin typeface="Arial" pitchFamily="34" charset="0"/>
              </a:rPr>
              <a:t> főző tanfolyamot, konyhai </a:t>
            </a:r>
            <a:r>
              <a:rPr lang="en-IE" sz="2200" dirty="0" smtClean="0">
                <a:solidFill>
                  <a:schemeClr val="bg2"/>
                </a:solidFill>
                <a:latin typeface="Arial" pitchFamily="34" charset="0"/>
              </a:rPr>
              <a:t> </a:t>
            </a:r>
            <a:r>
              <a:rPr lang="hu-HU" sz="2200" dirty="0" smtClean="0">
                <a:solidFill>
                  <a:schemeClr val="bg2"/>
                </a:solidFill>
                <a:latin typeface="Arial" pitchFamily="34" charset="0"/>
              </a:rPr>
              <a:t>készségek  programot </a:t>
            </a:r>
            <a:r>
              <a:rPr lang="en-IE" sz="2200" dirty="0" smtClean="0">
                <a:solidFill>
                  <a:schemeClr val="bg2"/>
                </a:solidFill>
                <a:latin typeface="Arial" pitchFamily="34" charset="0"/>
              </a:rPr>
              <a:t>– </a:t>
            </a:r>
            <a:r>
              <a:rPr lang="hu-HU" sz="2200" dirty="0" smtClean="0">
                <a:solidFill>
                  <a:schemeClr val="bg2"/>
                </a:solidFill>
                <a:latin typeface="Arial" pitchFamily="34" charset="0"/>
              </a:rPr>
              <a:t>Spórolj jobban vetélkedő hálózatot, főző bemutatókat, és emlékezetesen </a:t>
            </a:r>
            <a:r>
              <a:rPr lang="hu-HU" sz="2200" dirty="0" err="1" smtClean="0">
                <a:solidFill>
                  <a:schemeClr val="bg2"/>
                </a:solidFill>
                <a:latin typeface="Arial" pitchFamily="34" charset="0"/>
              </a:rPr>
              <a:t>élménydús</a:t>
            </a:r>
            <a:r>
              <a:rPr lang="hu-HU" sz="2200" dirty="0" smtClean="0">
                <a:solidFill>
                  <a:schemeClr val="bg2"/>
                </a:solidFill>
                <a:latin typeface="Arial" pitchFamily="34" charset="0"/>
              </a:rPr>
              <a:t> eseményeket ezekben a városokban. Felajánlásokat gyűjtenek a helyi elhivatott lakosoktól a </a:t>
            </a:r>
            <a:r>
              <a:rPr lang="hu-HU" sz="2200" b="1" dirty="0" smtClean="0">
                <a:solidFill>
                  <a:schemeClr val="bg2"/>
                </a:solidFill>
                <a:latin typeface="Arial" pitchFamily="34" charset="0"/>
              </a:rPr>
              <a:t>Csinálj Egy Dolgot Másképp </a:t>
            </a:r>
            <a:r>
              <a:rPr lang="hu-HU" sz="2200" dirty="0" smtClean="0">
                <a:solidFill>
                  <a:schemeClr val="bg2"/>
                </a:solidFill>
                <a:latin typeface="Arial" pitchFamily="34" charset="0"/>
              </a:rPr>
              <a:t>akcióban</a:t>
            </a:r>
            <a:r>
              <a:rPr lang="hu-HU" sz="2200" b="1" dirty="0" smtClean="0">
                <a:solidFill>
                  <a:schemeClr val="bg2"/>
                </a:solidFill>
                <a:latin typeface="Arial" pitchFamily="34" charset="0"/>
              </a:rPr>
              <a:t> </a:t>
            </a:r>
            <a:r>
              <a:rPr lang="hu-HU" sz="2200" dirty="0" smtClean="0">
                <a:solidFill>
                  <a:schemeClr val="bg2"/>
                </a:solidFill>
                <a:latin typeface="Arial" pitchFamily="34" charset="0"/>
              </a:rPr>
              <a:t>az</a:t>
            </a:r>
            <a:r>
              <a:rPr lang="hu-HU" sz="2200" b="1" dirty="0" smtClean="0">
                <a:solidFill>
                  <a:schemeClr val="bg2"/>
                </a:solidFill>
                <a:latin typeface="Arial" pitchFamily="34" charset="0"/>
              </a:rPr>
              <a:t> </a:t>
            </a:r>
            <a:r>
              <a:rPr lang="hu-HU" sz="2200" dirty="0" smtClean="0">
                <a:solidFill>
                  <a:schemeClr val="bg2"/>
                </a:solidFill>
                <a:latin typeface="Arial" pitchFamily="34" charset="0"/>
              </a:rPr>
              <a:t>élelmiszerpazarlás ellen. </a:t>
            </a:r>
            <a:endParaRPr lang="en-IE" sz="2200" dirty="0">
              <a:solidFill>
                <a:schemeClr val="bg2"/>
              </a:solidFill>
              <a:latin typeface="Arial" pitchFamily="34" charset="0"/>
            </a:endParaRPr>
          </a:p>
          <a:p>
            <a:endParaRPr lang="en-IE" sz="2200" dirty="0">
              <a:latin typeface="Arial" pitchFamily="34" charset="0"/>
            </a:endParaRPr>
          </a:p>
          <a:p>
            <a:endParaRPr lang="en-IE" sz="2200" dirty="0">
              <a:solidFill>
                <a:srgbClr val="596171"/>
              </a:solidFill>
              <a:latin typeface="Arial" pitchFamily="34" charset="0"/>
            </a:endParaRPr>
          </a:p>
          <a:p>
            <a:endParaRPr lang="en-IE" sz="2200" dirty="0">
              <a:solidFill>
                <a:srgbClr val="596171"/>
              </a:solidFill>
              <a:latin typeface="Arial" pitchFamily="34" charset="0"/>
            </a:endParaRPr>
          </a:p>
        </p:txBody>
      </p:sp>
      <p:sp>
        <p:nvSpPr>
          <p:cNvPr id="31748"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1749"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marL="342900" indent="-342900" algn="ctr"/>
            <a:r>
              <a:rPr lang="en-IE" sz="3200" dirty="0">
                <a:solidFill>
                  <a:srgbClr val="596171"/>
                </a:solidFill>
                <a:latin typeface="Arial" pitchFamily="34" charset="0"/>
              </a:rPr>
              <a:t>'10 </a:t>
            </a:r>
            <a:r>
              <a:rPr lang="hu-HU" sz="3200" dirty="0" smtClean="0">
                <a:solidFill>
                  <a:srgbClr val="596171"/>
                </a:solidFill>
                <a:latin typeface="Arial" pitchFamily="34" charset="0"/>
              </a:rPr>
              <a:t>város</a:t>
            </a:r>
            <a:r>
              <a:rPr lang="en-IE" sz="3200" dirty="0" smtClean="0">
                <a:solidFill>
                  <a:srgbClr val="596171"/>
                </a:solidFill>
                <a:latin typeface="Arial" pitchFamily="34" charset="0"/>
              </a:rPr>
              <a:t>'</a:t>
            </a:r>
            <a:r>
              <a:rPr lang="en-IE" sz="3200" b="1" dirty="0" smtClean="0">
                <a:solidFill>
                  <a:srgbClr val="E0A350"/>
                </a:solidFill>
                <a:latin typeface="Arial" pitchFamily="34" charset="0"/>
              </a:rPr>
              <a:t> </a:t>
            </a:r>
            <a:r>
              <a:rPr lang="hu-HU" sz="2800" b="1" dirty="0" smtClean="0">
                <a:solidFill>
                  <a:srgbClr val="F5A326"/>
                </a:solidFill>
                <a:latin typeface="Arial" pitchFamily="34" charset="0"/>
              </a:rPr>
              <a:t>„Szeresd az Ételt Kerüld a Pazarlást”</a:t>
            </a:r>
            <a:endParaRPr lang="en-IE" sz="2800" b="1" dirty="0">
              <a:solidFill>
                <a:srgbClr val="E0A350"/>
              </a:solidFill>
              <a:latin typeface="Arial" pitchFamily="34" charset="0"/>
            </a:endParaRPr>
          </a:p>
        </p:txBody>
      </p:sp>
    </p:spTree>
    <p:extLst>
      <p:ext uri="{BB962C8B-B14F-4D97-AF65-F5344CB8AC3E}">
        <p14:creationId xmlns:p14="http://schemas.microsoft.com/office/powerpoint/2010/main" val="4071494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2771" name="TextBox 5"/>
          <p:cNvSpPr txBox="1">
            <a:spLocks noChangeArrowheads="1"/>
          </p:cNvSpPr>
          <p:nvPr/>
        </p:nvSpPr>
        <p:spPr bwMode="auto">
          <a:xfrm>
            <a:off x="457200" y="1828800"/>
            <a:ext cx="8424863" cy="2308324"/>
          </a:xfrm>
          <a:prstGeom prst="rect">
            <a:avLst/>
          </a:prstGeom>
          <a:noFill/>
          <a:ln w="9525">
            <a:noFill/>
            <a:miter lim="800000"/>
            <a:headEnd/>
            <a:tailEnd/>
          </a:ln>
        </p:spPr>
        <p:txBody>
          <a:bodyPr>
            <a:spAutoFit/>
          </a:bodyPr>
          <a:lstStyle/>
          <a:p>
            <a:pPr algn="ctr"/>
            <a:r>
              <a:rPr lang="en-IE" dirty="0" err="1" smtClean="0">
                <a:solidFill>
                  <a:schemeClr val="bg2"/>
                </a:solidFill>
                <a:latin typeface="Arial" pitchFamily="34" charset="0"/>
              </a:rPr>
              <a:t>Eur</a:t>
            </a:r>
            <a:r>
              <a:rPr lang="hu-HU" dirty="0" smtClean="0">
                <a:solidFill>
                  <a:schemeClr val="bg2"/>
                </a:solidFill>
                <a:latin typeface="Arial" pitchFamily="34" charset="0"/>
              </a:rPr>
              <a:t>ó</a:t>
            </a:r>
            <a:r>
              <a:rPr lang="en-IE" dirty="0" smtClean="0">
                <a:solidFill>
                  <a:schemeClr val="bg2"/>
                </a:solidFill>
                <a:latin typeface="Arial" pitchFamily="34" charset="0"/>
              </a:rPr>
              <a:t>p</a:t>
            </a:r>
            <a:r>
              <a:rPr lang="hu-HU" dirty="0" err="1" smtClean="0">
                <a:solidFill>
                  <a:schemeClr val="bg2"/>
                </a:solidFill>
                <a:latin typeface="Arial" pitchFamily="34" charset="0"/>
              </a:rPr>
              <a:t>ában</a:t>
            </a:r>
            <a:r>
              <a:rPr lang="hu-HU" dirty="0" smtClean="0">
                <a:solidFill>
                  <a:schemeClr val="bg2"/>
                </a:solidFill>
                <a:latin typeface="Arial" pitchFamily="34" charset="0"/>
              </a:rPr>
              <a:t> közel </a:t>
            </a:r>
            <a:r>
              <a:rPr lang="en-IE" dirty="0" smtClean="0">
                <a:solidFill>
                  <a:schemeClr val="bg2"/>
                </a:solidFill>
                <a:latin typeface="Arial" pitchFamily="34" charset="0"/>
              </a:rPr>
              <a:t>43 </a:t>
            </a:r>
            <a:r>
              <a:rPr lang="en-IE" dirty="0" err="1" smtClean="0">
                <a:solidFill>
                  <a:schemeClr val="bg2"/>
                </a:solidFill>
                <a:latin typeface="Arial" pitchFamily="34" charset="0"/>
              </a:rPr>
              <a:t>milli</a:t>
            </a:r>
            <a:r>
              <a:rPr lang="hu-HU" dirty="0" smtClean="0">
                <a:solidFill>
                  <a:schemeClr val="bg2"/>
                </a:solidFill>
                <a:latin typeface="Arial" pitchFamily="34" charset="0"/>
              </a:rPr>
              <a:t>ó ember lehet az élelmiszerhiány által fenyegetve.</a:t>
            </a:r>
            <a:endParaRPr lang="en-IE" dirty="0">
              <a:solidFill>
                <a:schemeClr val="bg2"/>
              </a:solidFill>
              <a:latin typeface="Arial" pitchFamily="34" charset="0"/>
            </a:endParaRPr>
          </a:p>
          <a:p>
            <a:pPr algn="ctr"/>
            <a:endParaRPr lang="en-IE" dirty="0">
              <a:solidFill>
                <a:schemeClr val="bg2"/>
              </a:solidFill>
              <a:latin typeface="Arial" pitchFamily="34" charset="0"/>
            </a:endParaRPr>
          </a:p>
          <a:p>
            <a:pPr algn="ctr"/>
            <a:r>
              <a:rPr lang="hu-HU" dirty="0" smtClean="0">
                <a:solidFill>
                  <a:schemeClr val="bg2"/>
                </a:solidFill>
                <a:latin typeface="Arial" pitchFamily="34" charset="0"/>
              </a:rPr>
              <a:t>Az élelmiszerhiány az ezt megoldani kívánó közösségek és a segélyszektor fő kérdése. Hasonlóan, a döntéshozók is lépéseket tesznek az ügyben.</a:t>
            </a:r>
            <a:endParaRPr lang="en-IE" dirty="0">
              <a:solidFill>
                <a:schemeClr val="bg2"/>
              </a:solidFill>
              <a:latin typeface="Arial" pitchFamily="34" charset="0"/>
            </a:endParaRPr>
          </a:p>
        </p:txBody>
      </p:sp>
      <p:sp>
        <p:nvSpPr>
          <p:cNvPr id="32772"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2773" name="Text Box 5"/>
          <p:cNvSpPr txBox="1">
            <a:spLocks noChangeArrowheads="1"/>
          </p:cNvSpPr>
          <p:nvPr/>
        </p:nvSpPr>
        <p:spPr bwMode="auto">
          <a:xfrm>
            <a:off x="0" y="182563"/>
            <a:ext cx="8929688" cy="461665"/>
          </a:xfrm>
          <a:prstGeom prst="rect">
            <a:avLst/>
          </a:prstGeom>
          <a:noFill/>
          <a:ln w="9525">
            <a:noFill/>
            <a:miter lim="800000"/>
            <a:headEnd/>
            <a:tailEnd/>
          </a:ln>
        </p:spPr>
        <p:txBody>
          <a:bodyPr>
            <a:spAutoFit/>
          </a:bodyPr>
          <a:lstStyle/>
          <a:p>
            <a:pPr marL="342900" indent="-342900" algn="ctr"/>
            <a:r>
              <a:rPr lang="hu-HU" b="1" dirty="0" smtClean="0">
                <a:solidFill>
                  <a:srgbClr val="F5A326"/>
                </a:solidFill>
                <a:latin typeface="Arial" pitchFamily="34" charset="0"/>
              </a:rPr>
              <a:t>Élelmiszerpazarlás </a:t>
            </a:r>
            <a:r>
              <a:rPr lang="en-IE" dirty="0" smtClean="0">
                <a:solidFill>
                  <a:srgbClr val="596171"/>
                </a:solidFill>
                <a:latin typeface="Arial" pitchFamily="34" charset="0"/>
              </a:rPr>
              <a:t>&amp;</a:t>
            </a:r>
            <a:r>
              <a:rPr lang="en-IE" b="1" dirty="0" smtClean="0">
                <a:solidFill>
                  <a:srgbClr val="F5A326"/>
                </a:solidFill>
                <a:latin typeface="Arial" pitchFamily="34" charset="0"/>
              </a:rPr>
              <a:t> </a:t>
            </a:r>
            <a:r>
              <a:rPr lang="hu-HU" b="1" dirty="0" smtClean="0">
                <a:solidFill>
                  <a:srgbClr val="F5A326"/>
                </a:solidFill>
                <a:latin typeface="Arial" pitchFamily="34" charset="0"/>
              </a:rPr>
              <a:t>az Élelmiszerhiány Megállítása</a:t>
            </a:r>
            <a:endParaRPr lang="en-IE" b="1" dirty="0">
              <a:solidFill>
                <a:srgbClr val="F5A326"/>
              </a:solidFill>
              <a:latin typeface="Arial" pitchFamily="34" charset="0"/>
            </a:endParaRPr>
          </a:p>
        </p:txBody>
      </p:sp>
    </p:spTree>
    <p:extLst>
      <p:ext uri="{BB962C8B-B14F-4D97-AF65-F5344CB8AC3E}">
        <p14:creationId xmlns:p14="http://schemas.microsoft.com/office/powerpoint/2010/main" val="1574815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3795" name="TextBox 5"/>
          <p:cNvSpPr txBox="1">
            <a:spLocks noChangeArrowheads="1"/>
          </p:cNvSpPr>
          <p:nvPr/>
        </p:nvSpPr>
        <p:spPr bwMode="auto">
          <a:xfrm>
            <a:off x="457200" y="1165225"/>
            <a:ext cx="8424863" cy="4616648"/>
          </a:xfrm>
          <a:prstGeom prst="rect">
            <a:avLst/>
          </a:prstGeom>
          <a:noFill/>
          <a:ln w="9525">
            <a:noFill/>
            <a:miter lim="800000"/>
            <a:headEnd/>
            <a:tailEnd/>
          </a:ln>
        </p:spPr>
        <p:txBody>
          <a:bodyPr>
            <a:spAutoFit/>
          </a:bodyPr>
          <a:lstStyle/>
          <a:p>
            <a:pPr algn="ctr"/>
            <a:r>
              <a:rPr lang="en-IE" b="1" dirty="0">
                <a:solidFill>
                  <a:srgbClr val="E0A350"/>
                </a:solidFill>
                <a:latin typeface="Arial" pitchFamily="34" charset="0"/>
              </a:rPr>
              <a:t>A Fitter Future for All: Framework for Preventing and Addressing Overweight and Obesity in Northern Ireland </a:t>
            </a:r>
            <a:r>
              <a:rPr lang="en-IE" b="1" dirty="0" smtClean="0">
                <a:solidFill>
                  <a:srgbClr val="E0A350"/>
                </a:solidFill>
                <a:latin typeface="Arial" pitchFamily="34" charset="0"/>
              </a:rPr>
              <a:t>2012-2022</a:t>
            </a:r>
            <a:endParaRPr lang="hu-HU" b="1" dirty="0" smtClean="0">
              <a:solidFill>
                <a:srgbClr val="E0A350"/>
              </a:solidFill>
              <a:latin typeface="Arial" pitchFamily="34" charset="0"/>
            </a:endParaRPr>
          </a:p>
          <a:p>
            <a:pPr algn="ctr"/>
            <a:r>
              <a:rPr lang="hu-HU" sz="1800" dirty="0" smtClean="0">
                <a:latin typeface="Arial" pitchFamily="34" charset="0"/>
              </a:rPr>
              <a:t>(Fittebb jövőt mindeninek: Keretmunkaterv a túlsúly és az elhízás megelőzésére</a:t>
            </a:r>
            <a:r>
              <a:rPr lang="en-IE" sz="1800" b="1" dirty="0" smtClean="0">
                <a:solidFill>
                  <a:srgbClr val="F5A326"/>
                </a:solidFill>
                <a:latin typeface="Arial" pitchFamily="34" charset="0"/>
              </a:rPr>
              <a:t> </a:t>
            </a:r>
            <a:r>
              <a:rPr lang="hu-HU" sz="1800" dirty="0" smtClean="0">
                <a:latin typeface="Arial" pitchFamily="34" charset="0"/>
              </a:rPr>
              <a:t>és kezelésére, 2012-2022)</a:t>
            </a:r>
          </a:p>
          <a:p>
            <a:pPr algn="ctr"/>
            <a:endParaRPr lang="en-IE" sz="1800" b="1" dirty="0">
              <a:solidFill>
                <a:srgbClr val="F5A326"/>
              </a:solidFill>
              <a:latin typeface="Arial" pitchFamily="34" charset="0"/>
            </a:endParaRPr>
          </a:p>
          <a:p>
            <a:r>
              <a:rPr lang="hu-HU" dirty="0" smtClean="0">
                <a:solidFill>
                  <a:schemeClr val="bg2"/>
                </a:solidFill>
                <a:latin typeface="Arial" pitchFamily="34" charset="0"/>
              </a:rPr>
              <a:t>Az Észak-ír elhízás megelőző stratégia egy koordinált megközelítés az élelmiszerhiány kezelésére.</a:t>
            </a:r>
            <a:endParaRPr lang="en-IE" dirty="0">
              <a:solidFill>
                <a:schemeClr val="bg2"/>
              </a:solidFill>
              <a:latin typeface="Arial" pitchFamily="34" charset="0"/>
            </a:endParaRPr>
          </a:p>
          <a:p>
            <a:r>
              <a:rPr lang="hu-HU" dirty="0" smtClean="0">
                <a:solidFill>
                  <a:schemeClr val="bg2"/>
                </a:solidFill>
                <a:latin typeface="Arial" pitchFamily="34" charset="0"/>
              </a:rPr>
              <a:t>A stratégia középtávú eredményeket állít fel célul </a:t>
            </a:r>
            <a:r>
              <a:rPr lang="en-IE" dirty="0" smtClean="0">
                <a:solidFill>
                  <a:schemeClr val="bg2"/>
                </a:solidFill>
                <a:latin typeface="Arial" pitchFamily="34" charset="0"/>
              </a:rPr>
              <a:t>(2016</a:t>
            </a:r>
            <a:r>
              <a:rPr lang="hu-HU" dirty="0" smtClean="0">
                <a:solidFill>
                  <a:schemeClr val="bg2"/>
                </a:solidFill>
                <a:latin typeface="Arial" pitchFamily="34" charset="0"/>
              </a:rPr>
              <a:t>-</a:t>
            </a:r>
            <a:r>
              <a:rPr lang="en-IE" dirty="0" smtClean="0">
                <a:solidFill>
                  <a:schemeClr val="bg2"/>
                </a:solidFill>
                <a:latin typeface="Arial" pitchFamily="34" charset="0"/>
              </a:rPr>
              <a:t>2019)</a:t>
            </a:r>
            <a:r>
              <a:rPr lang="hu-HU" dirty="0" smtClean="0">
                <a:solidFill>
                  <a:schemeClr val="bg2"/>
                </a:solidFill>
                <a:latin typeface="Arial" pitchFamily="34" charset="0"/>
              </a:rPr>
              <a:t>, amik biztosítják a helyi támogatottságot, forrásokat és létesítményeket és elérhetők a hiányt szenvedők részére. </a:t>
            </a:r>
          </a:p>
          <a:p>
            <a:endParaRPr lang="hu-HU" dirty="0" smtClean="0">
              <a:solidFill>
                <a:schemeClr val="bg2"/>
              </a:solidFill>
              <a:latin typeface="Arial" pitchFamily="34" charset="0"/>
            </a:endParaRPr>
          </a:p>
          <a:p>
            <a:endParaRPr lang="en-IE" dirty="0">
              <a:latin typeface="Arial" pitchFamily="34" charset="0"/>
            </a:endParaRPr>
          </a:p>
        </p:txBody>
      </p:sp>
      <p:sp>
        <p:nvSpPr>
          <p:cNvPr id="33796"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3797"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lvl="1" algn="ctr"/>
            <a:r>
              <a:rPr lang="en-IE" sz="3200" b="1" dirty="0" err="1" smtClean="0">
                <a:solidFill>
                  <a:srgbClr val="E0A350"/>
                </a:solidFill>
                <a:latin typeface="Arial" pitchFamily="34" charset="0"/>
              </a:rPr>
              <a:t>Poli</a:t>
            </a:r>
            <a:r>
              <a:rPr lang="hu-HU" sz="3200" b="1" dirty="0" err="1" smtClean="0">
                <a:solidFill>
                  <a:srgbClr val="E0A350"/>
                </a:solidFill>
                <a:latin typeface="Arial" pitchFamily="34" charset="0"/>
              </a:rPr>
              <a:t>tikai</a:t>
            </a:r>
            <a:r>
              <a:rPr lang="hu-HU" sz="3200" b="1" dirty="0" smtClean="0">
                <a:solidFill>
                  <a:srgbClr val="E0A350"/>
                </a:solidFill>
                <a:latin typeface="Arial" pitchFamily="34" charset="0"/>
              </a:rPr>
              <a:t> </a:t>
            </a:r>
            <a:r>
              <a:rPr lang="en-IE" sz="3200" b="1" dirty="0" smtClean="0">
                <a:solidFill>
                  <a:srgbClr val="E0A350"/>
                </a:solidFill>
                <a:latin typeface="Arial" pitchFamily="34" charset="0"/>
              </a:rPr>
              <a:t> </a:t>
            </a:r>
            <a:r>
              <a:rPr lang="hu-HU" sz="3200" b="1" dirty="0" smtClean="0">
                <a:solidFill>
                  <a:srgbClr val="E0A350"/>
                </a:solidFill>
                <a:latin typeface="Arial" pitchFamily="34" charset="0"/>
              </a:rPr>
              <a:t>Megközelítés </a:t>
            </a:r>
            <a:r>
              <a:rPr lang="en-IE" sz="3200" dirty="0" smtClean="0">
                <a:solidFill>
                  <a:srgbClr val="596171"/>
                </a:solidFill>
                <a:latin typeface="Arial" pitchFamily="34" charset="0"/>
              </a:rPr>
              <a:t>– </a:t>
            </a:r>
            <a:r>
              <a:rPr lang="hu-HU" sz="3200" dirty="0" smtClean="0">
                <a:solidFill>
                  <a:srgbClr val="596171"/>
                </a:solidFill>
                <a:latin typeface="Arial" pitchFamily="34" charset="0"/>
              </a:rPr>
              <a:t>Észak-Írország</a:t>
            </a:r>
            <a:endParaRPr lang="en-US" sz="2800" dirty="0">
              <a:solidFill>
                <a:srgbClr val="596171"/>
              </a:solidFill>
              <a:latin typeface="Arial" pitchFamily="34" charset="0"/>
            </a:endParaRPr>
          </a:p>
        </p:txBody>
      </p:sp>
      <p:sp>
        <p:nvSpPr>
          <p:cNvPr id="33798" name="Rectangle 7"/>
          <p:cNvSpPr>
            <a:spLocks noChangeArrowheads="1"/>
          </p:cNvSpPr>
          <p:nvPr/>
        </p:nvSpPr>
        <p:spPr bwMode="auto">
          <a:xfrm>
            <a:off x="1588" y="4953000"/>
            <a:ext cx="9142412" cy="336550"/>
          </a:xfrm>
          <a:prstGeom prst="rect">
            <a:avLst/>
          </a:prstGeom>
          <a:noFill/>
          <a:ln w="9525">
            <a:noFill/>
            <a:miter lim="800000"/>
            <a:headEnd/>
            <a:tailEnd/>
          </a:ln>
        </p:spPr>
        <p:txBody>
          <a:bodyPr>
            <a:spAutoFit/>
          </a:bodyPr>
          <a:lstStyle/>
          <a:p>
            <a:pPr algn="ctr"/>
            <a:r>
              <a:rPr lang="en-IE" sz="1600">
                <a:latin typeface="Arial" pitchFamily="34" charset="0"/>
                <a:hlinkClick r:id="rId4"/>
              </a:rPr>
              <a:t>https://www.food.gov.uk/northern-ireland/nutritionni/ninutritionhomeless#sthash.AEznRg86.dpuf</a:t>
            </a:r>
            <a:endParaRPr lang="en-US" sz="1600">
              <a:latin typeface="Arial" pitchFamily="34" charset="0"/>
            </a:endParaRPr>
          </a:p>
        </p:txBody>
      </p:sp>
    </p:spTree>
    <p:extLst>
      <p:ext uri="{BB962C8B-B14F-4D97-AF65-F5344CB8AC3E}">
        <p14:creationId xmlns:p14="http://schemas.microsoft.com/office/powerpoint/2010/main" val="663261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8"/>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pic>
        <p:nvPicPr>
          <p:cNvPr id="34819" name="Picture 7" descr="http://www.trusselltrust.org/resources/images/foodbank/tab1_foodbank%20projects/foodbank-banner.png"/>
          <p:cNvPicPr>
            <a:picLocks noChangeAspect="1" noChangeArrowheads="1"/>
          </p:cNvPicPr>
          <p:nvPr/>
        </p:nvPicPr>
        <p:blipFill>
          <a:blip r:embed="rId4" cstate="print"/>
          <a:srcRect/>
          <a:stretch>
            <a:fillRect/>
          </a:stretch>
        </p:blipFill>
        <p:spPr bwMode="auto">
          <a:xfrm>
            <a:off x="0" y="838200"/>
            <a:ext cx="9144000" cy="2578100"/>
          </a:xfrm>
          <a:prstGeom prst="rect">
            <a:avLst/>
          </a:prstGeom>
          <a:noFill/>
          <a:ln w="9525">
            <a:noFill/>
            <a:miter lim="800000"/>
            <a:headEnd/>
            <a:tailEnd/>
          </a:ln>
        </p:spPr>
      </p:pic>
      <p:sp>
        <p:nvSpPr>
          <p:cNvPr id="34820" name="Text Box 4"/>
          <p:cNvSpPr txBox="1">
            <a:spLocks noChangeArrowheads="1"/>
          </p:cNvSpPr>
          <p:nvPr/>
        </p:nvSpPr>
        <p:spPr bwMode="auto">
          <a:xfrm>
            <a:off x="204788" y="3505200"/>
            <a:ext cx="8786812" cy="3108543"/>
          </a:xfrm>
          <a:prstGeom prst="rect">
            <a:avLst/>
          </a:prstGeom>
          <a:noFill/>
          <a:ln w="9525">
            <a:noFill/>
            <a:miter lim="800000"/>
            <a:headEnd/>
            <a:tailEnd/>
          </a:ln>
        </p:spPr>
        <p:txBody>
          <a:bodyPr>
            <a:spAutoFit/>
          </a:bodyPr>
          <a:lstStyle/>
          <a:p>
            <a:pPr algn="ctr">
              <a:spcBef>
                <a:spcPct val="50000"/>
              </a:spcBef>
            </a:pPr>
            <a:r>
              <a:rPr lang="en-IE" sz="2200" b="1" dirty="0" err="1">
                <a:solidFill>
                  <a:srgbClr val="E0A350"/>
                </a:solidFill>
                <a:latin typeface="Arial" pitchFamily="34" charset="0"/>
              </a:rPr>
              <a:t>Trussell</a:t>
            </a:r>
            <a:r>
              <a:rPr lang="en-IE" sz="2200" b="1" dirty="0">
                <a:solidFill>
                  <a:srgbClr val="E0A350"/>
                </a:solidFill>
                <a:latin typeface="Arial" pitchFamily="34" charset="0"/>
              </a:rPr>
              <a:t> Trust Food Bank Network – </a:t>
            </a:r>
            <a:r>
              <a:rPr lang="hu-HU" sz="2200" b="1" dirty="0" smtClean="0">
                <a:solidFill>
                  <a:srgbClr val="E0A350"/>
                </a:solidFill>
                <a:latin typeface="Arial" pitchFamily="34" charset="0"/>
              </a:rPr>
              <a:t>Egyesült Királyság </a:t>
            </a:r>
            <a:r>
              <a:rPr lang="hu-HU" sz="2200" dirty="0" smtClean="0">
                <a:solidFill>
                  <a:schemeClr val="bg2"/>
                </a:solidFill>
                <a:latin typeface="Arial" pitchFamily="34" charset="0"/>
              </a:rPr>
              <a:t>(élelmiszerbank hálózat) a helyi egyházak és szervezetek társulása, az élelmiszerbankokat kapcsolja a közösségekhez az országban. (</a:t>
            </a:r>
            <a:r>
              <a:rPr lang="en-IE" sz="2200" dirty="0" err="1" smtClean="0">
                <a:solidFill>
                  <a:schemeClr val="bg2"/>
                </a:solidFill>
                <a:latin typeface="Arial" pitchFamily="34" charset="0"/>
              </a:rPr>
              <a:t>Bulg</a:t>
            </a:r>
            <a:r>
              <a:rPr lang="hu-HU" sz="2200" dirty="0" smtClean="0">
                <a:solidFill>
                  <a:schemeClr val="bg2"/>
                </a:solidFill>
                <a:latin typeface="Arial" pitchFamily="34" charset="0"/>
              </a:rPr>
              <a:t>á</a:t>
            </a:r>
            <a:r>
              <a:rPr lang="en-IE" sz="2200" dirty="0" err="1" smtClean="0">
                <a:solidFill>
                  <a:schemeClr val="bg2"/>
                </a:solidFill>
                <a:latin typeface="Arial" pitchFamily="34" charset="0"/>
              </a:rPr>
              <a:t>ri</a:t>
            </a:r>
            <a:r>
              <a:rPr lang="hu-HU" sz="2200" dirty="0" err="1" smtClean="0">
                <a:solidFill>
                  <a:schemeClr val="bg2"/>
                </a:solidFill>
                <a:latin typeface="Arial" pitchFamily="34" charset="0"/>
              </a:rPr>
              <a:t>ában</a:t>
            </a:r>
            <a:r>
              <a:rPr lang="hu-HU" sz="2200" dirty="0" smtClean="0">
                <a:solidFill>
                  <a:schemeClr val="bg2"/>
                </a:solidFill>
                <a:latin typeface="Arial" pitchFamily="34" charset="0"/>
              </a:rPr>
              <a:t> is működik</a:t>
            </a:r>
            <a:r>
              <a:rPr lang="en-IE" sz="2200" dirty="0" smtClean="0">
                <a:solidFill>
                  <a:schemeClr val="bg2"/>
                </a:solidFill>
                <a:latin typeface="Arial" pitchFamily="34" charset="0"/>
              </a:rPr>
              <a:t>) </a:t>
            </a:r>
            <a:endParaRPr lang="en-IE" sz="2200" dirty="0">
              <a:solidFill>
                <a:schemeClr val="bg2"/>
              </a:solidFill>
              <a:latin typeface="Arial" pitchFamily="34" charset="0"/>
            </a:endParaRPr>
          </a:p>
          <a:p>
            <a:pPr algn="ctr">
              <a:spcBef>
                <a:spcPct val="50000"/>
              </a:spcBef>
            </a:pPr>
            <a:r>
              <a:rPr lang="hu-HU" sz="2200" dirty="0" smtClean="0">
                <a:solidFill>
                  <a:schemeClr val="bg2"/>
                </a:solidFill>
                <a:latin typeface="Arial" pitchFamily="34" charset="0"/>
              </a:rPr>
              <a:t>Ma </a:t>
            </a:r>
            <a:r>
              <a:rPr lang="en-IE" sz="2200" dirty="0" smtClean="0">
                <a:solidFill>
                  <a:schemeClr val="bg2"/>
                </a:solidFill>
                <a:latin typeface="Arial" pitchFamily="34" charset="0"/>
              </a:rPr>
              <a:t>380 </a:t>
            </a:r>
            <a:r>
              <a:rPr lang="hu-HU" sz="2200" dirty="0" smtClean="0">
                <a:solidFill>
                  <a:schemeClr val="bg2"/>
                </a:solidFill>
                <a:latin typeface="Arial" pitchFamily="34" charset="0"/>
              </a:rPr>
              <a:t>élelmiszerbank a hálózat tagja </a:t>
            </a:r>
          </a:p>
          <a:p>
            <a:pPr algn="ctr">
              <a:spcBef>
                <a:spcPct val="50000"/>
              </a:spcBef>
            </a:pPr>
            <a:r>
              <a:rPr lang="en-IE" sz="2200" dirty="0" smtClean="0">
                <a:solidFill>
                  <a:schemeClr val="bg2"/>
                </a:solidFill>
                <a:latin typeface="Arial" pitchFamily="34" charset="0"/>
                <a:hlinkClick r:id="rId5"/>
              </a:rPr>
              <a:t>https</a:t>
            </a:r>
            <a:r>
              <a:rPr lang="en-IE" sz="2200" dirty="0">
                <a:solidFill>
                  <a:schemeClr val="bg2"/>
                </a:solidFill>
                <a:latin typeface="Arial" pitchFamily="34" charset="0"/>
                <a:hlinkClick r:id="rId5"/>
              </a:rPr>
              <a:t>://www.trusselltrust.org/</a:t>
            </a:r>
            <a:r>
              <a:rPr lang="en-IE" sz="2200" dirty="0">
                <a:solidFill>
                  <a:schemeClr val="bg2"/>
                </a:solidFill>
                <a:latin typeface="Arial" pitchFamily="34" charset="0"/>
              </a:rPr>
              <a:t>    </a:t>
            </a:r>
            <a:r>
              <a:rPr lang="en-IE" sz="2200" dirty="0" smtClean="0">
                <a:latin typeface="Arial" pitchFamily="34" charset="0"/>
                <a:hlinkClick r:id="rId6"/>
              </a:rPr>
              <a:t>https</a:t>
            </a:r>
            <a:r>
              <a:rPr lang="en-IE" sz="2200" dirty="0">
                <a:latin typeface="Arial" pitchFamily="34" charset="0"/>
                <a:hlinkClick r:id="rId6"/>
              </a:rPr>
              <a:t>://youtu.be/NwEMJiKA6AY</a:t>
            </a:r>
            <a:r>
              <a:rPr lang="en-IE" sz="2000" dirty="0">
                <a:latin typeface="Arial" pitchFamily="34" charset="0"/>
              </a:rPr>
              <a:t> </a:t>
            </a:r>
            <a:endParaRPr lang="en-IE" sz="2000" dirty="0">
              <a:solidFill>
                <a:schemeClr val="bg2"/>
              </a:solidFill>
              <a:latin typeface="Arial" pitchFamily="34" charset="0"/>
            </a:endParaRPr>
          </a:p>
          <a:p>
            <a:pPr algn="ctr">
              <a:spcBef>
                <a:spcPct val="50000"/>
              </a:spcBef>
            </a:pPr>
            <a:endParaRPr lang="en-US" sz="2800" dirty="0">
              <a:solidFill>
                <a:schemeClr val="bg2"/>
              </a:solidFill>
              <a:latin typeface="Arial" pitchFamily="34" charset="0"/>
            </a:endParaRPr>
          </a:p>
        </p:txBody>
      </p:sp>
      <p:sp>
        <p:nvSpPr>
          <p:cNvPr id="34821"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4822"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r>
              <a:rPr lang="en-IE" sz="3200" b="1" dirty="0" smtClean="0">
                <a:solidFill>
                  <a:srgbClr val="F5A326"/>
                </a:solidFill>
                <a:latin typeface="Arial" pitchFamily="34" charset="0"/>
              </a:rPr>
              <a:t> </a:t>
            </a:r>
            <a:r>
              <a:rPr lang="en-IE" sz="3200" b="1" dirty="0">
                <a:solidFill>
                  <a:srgbClr val="F5A326"/>
                </a:solidFill>
                <a:latin typeface="Arial" pitchFamily="34" charset="0"/>
              </a:rPr>
              <a:t>Best Practice </a:t>
            </a:r>
            <a:r>
              <a:rPr lang="en-IE" sz="3200" b="1" dirty="0" err="1" smtClean="0">
                <a:solidFill>
                  <a:srgbClr val="F5A326"/>
                </a:solidFill>
                <a:latin typeface="Arial" pitchFamily="34" charset="0"/>
              </a:rPr>
              <a:t>Proje</a:t>
            </a:r>
            <a:r>
              <a:rPr lang="hu-HU" sz="3200" b="1" dirty="0" smtClean="0">
                <a:solidFill>
                  <a:srgbClr val="F5A326"/>
                </a:solidFill>
                <a:latin typeface="Arial" pitchFamily="34" charset="0"/>
              </a:rPr>
              <a:t>k</a:t>
            </a:r>
            <a:r>
              <a:rPr lang="en-IE" sz="3200" b="1" dirty="0" smtClean="0">
                <a:solidFill>
                  <a:srgbClr val="F5A326"/>
                </a:solidFill>
                <a:latin typeface="Arial" pitchFamily="34" charset="0"/>
              </a:rPr>
              <a:t>t</a:t>
            </a:r>
            <a:r>
              <a:rPr lang="hu-HU" sz="3200" b="1" dirty="0" err="1" smtClean="0">
                <a:solidFill>
                  <a:srgbClr val="F5A326"/>
                </a:solidFill>
                <a:latin typeface="Arial" pitchFamily="34" charset="0"/>
              </a:rPr>
              <a:t>ek</a:t>
            </a:r>
            <a:r>
              <a:rPr lang="en-IE" sz="3200" b="1" dirty="0" smtClean="0">
                <a:solidFill>
                  <a:srgbClr val="F5A326"/>
                </a:solidFill>
                <a:latin typeface="Arial" pitchFamily="34" charset="0"/>
              </a:rPr>
              <a:t> </a:t>
            </a:r>
            <a:endParaRPr lang="en-IE" sz="3200" b="1" dirty="0">
              <a:solidFill>
                <a:srgbClr val="F5A326"/>
              </a:solidFill>
              <a:latin typeface="Arial" pitchFamily="34" charset="0"/>
            </a:endParaRPr>
          </a:p>
        </p:txBody>
      </p:sp>
    </p:spTree>
    <p:extLst>
      <p:ext uri="{BB962C8B-B14F-4D97-AF65-F5344CB8AC3E}">
        <p14:creationId xmlns:p14="http://schemas.microsoft.com/office/powerpoint/2010/main" val="4162709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5843"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5844"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lvl="1" algn="ctr"/>
            <a:r>
              <a:rPr lang="hu-HU" b="1" dirty="0" smtClean="0">
                <a:solidFill>
                  <a:srgbClr val="E0A350"/>
                </a:solidFill>
                <a:latin typeface="Arial" pitchFamily="34" charset="0"/>
              </a:rPr>
              <a:t>Egy Élelmiszer </a:t>
            </a:r>
            <a:r>
              <a:rPr lang="en-IE" b="1" dirty="0" smtClean="0">
                <a:solidFill>
                  <a:srgbClr val="E0A350"/>
                </a:solidFill>
                <a:latin typeface="Arial" pitchFamily="34" charset="0"/>
              </a:rPr>
              <a:t>Bank</a:t>
            </a:r>
            <a:r>
              <a:rPr lang="en-IE" sz="3200" b="1" dirty="0" smtClean="0">
                <a:solidFill>
                  <a:srgbClr val="E0A350"/>
                </a:solidFill>
                <a:latin typeface="Arial" pitchFamily="34" charset="0"/>
              </a:rPr>
              <a:t> </a:t>
            </a:r>
            <a:r>
              <a:rPr lang="en-IE" sz="3200" dirty="0" smtClean="0">
                <a:solidFill>
                  <a:srgbClr val="596171"/>
                </a:solidFill>
                <a:latin typeface="Arial" pitchFamily="34" charset="0"/>
              </a:rPr>
              <a:t>– </a:t>
            </a:r>
            <a:r>
              <a:rPr lang="en-IE" sz="3200" dirty="0">
                <a:solidFill>
                  <a:srgbClr val="596171"/>
                </a:solidFill>
                <a:latin typeface="Arial" pitchFamily="34" charset="0"/>
              </a:rPr>
              <a:t>Craigavon Food Bank</a:t>
            </a:r>
            <a:endParaRPr lang="en-US" sz="3200" dirty="0">
              <a:solidFill>
                <a:srgbClr val="596171"/>
              </a:solidFill>
              <a:latin typeface="Arial" pitchFamily="34" charset="0"/>
            </a:endParaRPr>
          </a:p>
        </p:txBody>
      </p:sp>
      <p:sp>
        <p:nvSpPr>
          <p:cNvPr id="35845" name="Rectangle 8"/>
          <p:cNvSpPr>
            <a:spLocks noChangeArrowheads="1"/>
          </p:cNvSpPr>
          <p:nvPr/>
        </p:nvSpPr>
        <p:spPr bwMode="auto">
          <a:xfrm>
            <a:off x="0" y="1340768"/>
            <a:ext cx="4038600" cy="533400"/>
          </a:xfrm>
          <a:prstGeom prst="rect">
            <a:avLst/>
          </a:prstGeom>
          <a:solidFill>
            <a:srgbClr val="E0A350"/>
          </a:solidFill>
          <a:ln w="9525">
            <a:noFill/>
            <a:miter lim="800000"/>
            <a:headEnd/>
            <a:tailEnd/>
          </a:ln>
        </p:spPr>
        <p:txBody>
          <a:bodyPr/>
          <a:lstStyle/>
          <a:p>
            <a:endParaRPr lang="en-IE"/>
          </a:p>
        </p:txBody>
      </p:sp>
      <p:sp>
        <p:nvSpPr>
          <p:cNvPr id="35846" name="TextBox 5"/>
          <p:cNvSpPr txBox="1">
            <a:spLocks noChangeArrowheads="1"/>
          </p:cNvSpPr>
          <p:nvPr/>
        </p:nvSpPr>
        <p:spPr bwMode="auto">
          <a:xfrm>
            <a:off x="468313" y="1177925"/>
            <a:ext cx="8218487" cy="4278094"/>
          </a:xfrm>
          <a:prstGeom prst="rect">
            <a:avLst/>
          </a:prstGeom>
          <a:noFill/>
          <a:ln w="9525">
            <a:noFill/>
            <a:miter lim="800000"/>
            <a:headEnd/>
            <a:tailEnd/>
          </a:ln>
        </p:spPr>
        <p:txBody>
          <a:bodyPr>
            <a:spAutoFit/>
          </a:bodyPr>
          <a:lstStyle/>
          <a:p>
            <a:r>
              <a:rPr lang="en-GB" b="1" dirty="0">
                <a:solidFill>
                  <a:schemeClr val="bg1"/>
                </a:solidFill>
                <a:latin typeface="Arial" pitchFamily="34" charset="0"/>
              </a:rPr>
              <a:t> </a:t>
            </a:r>
            <a:endParaRPr lang="hu-HU" b="1" dirty="0" smtClean="0">
              <a:solidFill>
                <a:schemeClr val="bg1"/>
              </a:solidFill>
              <a:latin typeface="Arial" pitchFamily="34" charset="0"/>
            </a:endParaRPr>
          </a:p>
          <a:p>
            <a:r>
              <a:rPr lang="en-GB" b="1" dirty="0" smtClean="0">
                <a:solidFill>
                  <a:schemeClr val="bg1"/>
                </a:solidFill>
                <a:latin typeface="Arial" pitchFamily="34" charset="0"/>
              </a:rPr>
              <a:t>4 </a:t>
            </a:r>
            <a:r>
              <a:rPr lang="hu-HU" b="1" dirty="0" smtClean="0">
                <a:solidFill>
                  <a:schemeClr val="bg1"/>
                </a:solidFill>
                <a:latin typeface="Arial" pitchFamily="34" charset="0"/>
              </a:rPr>
              <a:t>LÉ</a:t>
            </a:r>
            <a:r>
              <a:rPr lang="en-GB" b="1" dirty="0" smtClean="0">
                <a:solidFill>
                  <a:schemeClr val="bg1"/>
                </a:solidFill>
                <a:latin typeface="Arial" pitchFamily="34" charset="0"/>
              </a:rPr>
              <a:t>P</a:t>
            </a:r>
            <a:r>
              <a:rPr lang="hu-HU" b="1" dirty="0" smtClean="0">
                <a:solidFill>
                  <a:schemeClr val="bg1"/>
                </a:solidFill>
                <a:latin typeface="Arial" pitchFamily="34" charset="0"/>
              </a:rPr>
              <a:t>ÉSES FOLYAMAT</a:t>
            </a:r>
            <a:r>
              <a:rPr lang="en-GB" b="1" dirty="0" smtClean="0">
                <a:solidFill>
                  <a:schemeClr val="bg1"/>
                </a:solidFill>
                <a:latin typeface="Arial" pitchFamily="34" charset="0"/>
              </a:rPr>
              <a:t>... </a:t>
            </a:r>
            <a:endParaRPr lang="en-GB" b="1" dirty="0">
              <a:solidFill>
                <a:schemeClr val="bg1"/>
              </a:solidFill>
              <a:latin typeface="Arial" pitchFamily="34" charset="0"/>
            </a:endParaRPr>
          </a:p>
          <a:p>
            <a:endParaRPr lang="en-GB" b="1" u="sng" dirty="0">
              <a:solidFill>
                <a:schemeClr val="bg2"/>
              </a:solidFill>
              <a:latin typeface="Arial" pitchFamily="34" charset="0"/>
            </a:endParaRPr>
          </a:p>
          <a:p>
            <a:r>
              <a:rPr lang="en-GB" b="1" dirty="0">
                <a:solidFill>
                  <a:srgbClr val="E0A350"/>
                </a:solidFill>
                <a:latin typeface="Arial" pitchFamily="34" charset="0"/>
              </a:rPr>
              <a:t>1</a:t>
            </a:r>
            <a:r>
              <a:rPr lang="en-GB" sz="2200" b="1" dirty="0">
                <a:solidFill>
                  <a:srgbClr val="E0A350"/>
                </a:solidFill>
                <a:latin typeface="Arial" pitchFamily="34" charset="0"/>
              </a:rPr>
              <a:t>) </a:t>
            </a:r>
            <a:r>
              <a:rPr lang="hu-HU" sz="2200" b="1" dirty="0" smtClean="0">
                <a:solidFill>
                  <a:srgbClr val="E0A350"/>
                </a:solidFill>
                <a:latin typeface="Arial" pitchFamily="34" charset="0"/>
              </a:rPr>
              <a:t>Élelmiszer adomány jön</a:t>
            </a:r>
            <a:endParaRPr lang="en-IE" sz="2200" dirty="0">
              <a:solidFill>
                <a:schemeClr val="bg2"/>
              </a:solidFill>
              <a:latin typeface="Arial" pitchFamily="34" charset="0"/>
            </a:endParaRPr>
          </a:p>
          <a:p>
            <a:r>
              <a:rPr lang="hu-HU" sz="2200" dirty="0" smtClean="0">
                <a:solidFill>
                  <a:schemeClr val="bg2"/>
                </a:solidFill>
                <a:latin typeface="Arial" pitchFamily="34" charset="0"/>
              </a:rPr>
              <a:t>Iskolák, Egyházak, cégek és magánszemélyek adományoznak tartós, még felhasználható élelmiszereket e banknak. Minden beérkezett adomány felajánlásra kerül. </a:t>
            </a:r>
            <a:endParaRPr lang="en-GB" sz="2200" dirty="0">
              <a:solidFill>
                <a:schemeClr val="bg2"/>
              </a:solidFill>
              <a:latin typeface="Arial" pitchFamily="34" charset="0"/>
            </a:endParaRPr>
          </a:p>
          <a:p>
            <a:endParaRPr lang="en-IE" sz="2200" dirty="0">
              <a:solidFill>
                <a:schemeClr val="bg2"/>
              </a:solidFill>
              <a:latin typeface="Arial" pitchFamily="34" charset="0"/>
            </a:endParaRPr>
          </a:p>
          <a:p>
            <a:r>
              <a:rPr lang="en-GB" sz="2200" dirty="0">
                <a:solidFill>
                  <a:schemeClr val="bg2"/>
                </a:solidFill>
                <a:latin typeface="Arial" pitchFamily="34" charset="0"/>
              </a:rPr>
              <a:t>‘</a:t>
            </a:r>
            <a:r>
              <a:rPr lang="en-GB" sz="2200" dirty="0" smtClean="0">
                <a:solidFill>
                  <a:schemeClr val="bg2"/>
                </a:solidFill>
                <a:latin typeface="Arial" pitchFamily="34" charset="0"/>
              </a:rPr>
              <a:t>S</a:t>
            </a:r>
            <a:r>
              <a:rPr lang="hu-HU" sz="2200" dirty="0" smtClean="0">
                <a:solidFill>
                  <a:schemeClr val="bg2"/>
                </a:solidFill>
                <a:latin typeface="Arial" pitchFamily="34" charset="0"/>
              </a:rPr>
              <a:t>z</a:t>
            </a:r>
            <a:r>
              <a:rPr lang="en-GB" sz="2200" dirty="0" err="1" smtClean="0">
                <a:solidFill>
                  <a:schemeClr val="bg2"/>
                </a:solidFill>
                <a:latin typeface="Arial" pitchFamily="34" charset="0"/>
              </a:rPr>
              <a:t>upermarket</a:t>
            </a:r>
            <a:r>
              <a:rPr lang="en-GB" sz="2200" dirty="0" smtClean="0">
                <a:solidFill>
                  <a:schemeClr val="bg2"/>
                </a:solidFill>
                <a:latin typeface="Arial" pitchFamily="34" charset="0"/>
              </a:rPr>
              <a:t> </a:t>
            </a:r>
            <a:r>
              <a:rPr lang="hu-HU" sz="2200" dirty="0" smtClean="0">
                <a:solidFill>
                  <a:schemeClr val="bg2"/>
                </a:solidFill>
                <a:latin typeface="Arial" pitchFamily="34" charset="0"/>
              </a:rPr>
              <a:t>Válogatás</a:t>
            </a:r>
            <a:r>
              <a:rPr lang="en-GB" sz="2200" dirty="0" smtClean="0">
                <a:solidFill>
                  <a:schemeClr val="bg2"/>
                </a:solidFill>
                <a:latin typeface="Arial" pitchFamily="34" charset="0"/>
              </a:rPr>
              <a:t>’ </a:t>
            </a:r>
            <a:r>
              <a:rPr lang="hu-HU" sz="2200" dirty="0" smtClean="0">
                <a:solidFill>
                  <a:schemeClr val="bg2"/>
                </a:solidFill>
                <a:latin typeface="Arial" pitchFamily="34" charset="0"/>
              </a:rPr>
              <a:t>az egyik leggyakoribb adományféle: az önkéntesek adnak a vásárlóknak egy élelmiszerbank listát, ami alapján a hiányt szenvedő embereknek vehetnek 1-2 cikket. </a:t>
            </a:r>
            <a:endParaRPr lang="en-IE" sz="2200" dirty="0">
              <a:solidFill>
                <a:schemeClr val="bg2"/>
              </a:solidFill>
              <a:latin typeface="Arial" pitchFamily="34" charset="0"/>
            </a:endParaRPr>
          </a:p>
          <a:p>
            <a:endParaRPr lang="en-IE" sz="2200" dirty="0"/>
          </a:p>
        </p:txBody>
      </p:sp>
      <p:sp>
        <p:nvSpPr>
          <p:cNvPr id="35847" name="Text Box 4"/>
          <p:cNvSpPr txBox="1">
            <a:spLocks noChangeArrowheads="1"/>
          </p:cNvSpPr>
          <p:nvPr/>
        </p:nvSpPr>
        <p:spPr bwMode="auto">
          <a:xfrm>
            <a:off x="0" y="5486400"/>
            <a:ext cx="9144000" cy="1038225"/>
          </a:xfrm>
          <a:prstGeom prst="rect">
            <a:avLst/>
          </a:prstGeom>
          <a:noFill/>
          <a:ln w="9525">
            <a:noFill/>
            <a:miter lim="800000"/>
            <a:headEnd/>
            <a:tailEnd/>
          </a:ln>
        </p:spPr>
        <p:txBody>
          <a:bodyPr>
            <a:spAutoFit/>
          </a:bodyPr>
          <a:lstStyle/>
          <a:p>
            <a:pPr algn="ctr">
              <a:spcBef>
                <a:spcPct val="50000"/>
              </a:spcBef>
            </a:pPr>
            <a:r>
              <a:rPr lang="en-IE" sz="2000" b="1">
                <a:solidFill>
                  <a:srgbClr val="E0A350"/>
                </a:solidFill>
                <a:latin typeface="Arial" pitchFamily="34" charset="0"/>
              </a:rPr>
              <a:t>http://craigavonarea.foodbank.org.uk/</a:t>
            </a:r>
          </a:p>
          <a:p>
            <a:pPr algn="ctr">
              <a:spcBef>
                <a:spcPct val="50000"/>
              </a:spcBef>
            </a:pPr>
            <a:endParaRPr lang="en-US" sz="2800">
              <a:solidFill>
                <a:schemeClr val="bg2"/>
              </a:solidFill>
              <a:latin typeface="Arial" pitchFamily="34" charset="0"/>
            </a:endParaRPr>
          </a:p>
        </p:txBody>
      </p:sp>
      <p:pic>
        <p:nvPicPr>
          <p:cNvPr id="35848" name="Picture 2" descr="http://craigavonarea.foodbank.org.uk/eflo/mer_showImageCustom.ashx?folder=NSIMG&amp;imageid=29204&amp;maxw=154&amp;maxh=119"/>
          <p:cNvPicPr>
            <a:picLocks noChangeAspect="1" noChangeArrowheads="1"/>
          </p:cNvPicPr>
          <p:nvPr/>
        </p:nvPicPr>
        <p:blipFill>
          <a:blip r:embed="rId4" cstate="print"/>
          <a:srcRect/>
          <a:stretch>
            <a:fillRect/>
          </a:stretch>
        </p:blipFill>
        <p:spPr bwMode="auto">
          <a:xfrm>
            <a:off x="6948264" y="908720"/>
            <a:ext cx="1928813" cy="1465263"/>
          </a:xfrm>
          <a:prstGeom prst="rect">
            <a:avLst/>
          </a:prstGeom>
          <a:noFill/>
          <a:ln w="9525">
            <a:noFill/>
            <a:miter lim="800000"/>
            <a:headEnd/>
            <a:tailEnd/>
          </a:ln>
        </p:spPr>
      </p:pic>
    </p:spTree>
    <p:extLst>
      <p:ext uri="{BB962C8B-B14F-4D97-AF65-F5344CB8AC3E}">
        <p14:creationId xmlns:p14="http://schemas.microsoft.com/office/powerpoint/2010/main" val="1329184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6867" name="TextBox 5"/>
          <p:cNvSpPr txBox="1">
            <a:spLocks noChangeArrowheads="1"/>
          </p:cNvSpPr>
          <p:nvPr/>
        </p:nvSpPr>
        <p:spPr bwMode="auto">
          <a:xfrm>
            <a:off x="609600" y="1295400"/>
            <a:ext cx="8077200" cy="4154984"/>
          </a:xfrm>
          <a:prstGeom prst="rect">
            <a:avLst/>
          </a:prstGeom>
          <a:noFill/>
          <a:ln w="9525">
            <a:noFill/>
            <a:miter lim="800000"/>
            <a:headEnd/>
            <a:tailEnd/>
          </a:ln>
        </p:spPr>
        <p:txBody>
          <a:bodyPr>
            <a:spAutoFit/>
          </a:bodyPr>
          <a:lstStyle/>
          <a:p>
            <a:r>
              <a:rPr lang="en-GB" b="1" dirty="0">
                <a:solidFill>
                  <a:srgbClr val="E0A350"/>
                </a:solidFill>
                <a:latin typeface="Arial" pitchFamily="34" charset="0"/>
              </a:rPr>
              <a:t>2. </a:t>
            </a:r>
            <a:r>
              <a:rPr lang="hu-HU" b="1" dirty="0" smtClean="0">
                <a:solidFill>
                  <a:srgbClr val="E0A350"/>
                </a:solidFill>
                <a:latin typeface="Arial" pitchFamily="34" charset="0"/>
              </a:rPr>
              <a:t>Az élelmiszert szétválogatják és raktározzák</a:t>
            </a:r>
            <a:endParaRPr lang="en-IE" dirty="0">
              <a:solidFill>
                <a:srgbClr val="E0A350"/>
              </a:solidFill>
              <a:latin typeface="Arial" pitchFamily="34" charset="0"/>
            </a:endParaRPr>
          </a:p>
          <a:p>
            <a:r>
              <a:rPr lang="hu-HU" dirty="0" smtClean="0">
                <a:solidFill>
                  <a:schemeClr val="bg2"/>
                </a:solidFill>
                <a:latin typeface="Arial" pitchFamily="34" charset="0"/>
              </a:rPr>
              <a:t>Az önkéntesek ellenőrzik a lejáratot, és bedobozolják a rászorulók számára.</a:t>
            </a:r>
            <a:endParaRPr lang="en-GB" dirty="0">
              <a:solidFill>
                <a:schemeClr val="bg2"/>
              </a:solidFill>
              <a:latin typeface="Arial" pitchFamily="34" charset="0"/>
            </a:endParaRPr>
          </a:p>
          <a:p>
            <a:endParaRPr lang="en-IE" dirty="0">
              <a:solidFill>
                <a:srgbClr val="E0A350"/>
              </a:solidFill>
              <a:latin typeface="Arial" pitchFamily="34" charset="0"/>
            </a:endParaRPr>
          </a:p>
          <a:p>
            <a:r>
              <a:rPr lang="en-GB" b="1" dirty="0" smtClean="0">
                <a:solidFill>
                  <a:srgbClr val="E0A350"/>
                </a:solidFill>
                <a:latin typeface="Arial" pitchFamily="34" charset="0"/>
              </a:rPr>
              <a:t>3.</a:t>
            </a:r>
            <a:r>
              <a:rPr lang="hu-HU" b="1" dirty="0" smtClean="0">
                <a:solidFill>
                  <a:srgbClr val="E0A350"/>
                </a:solidFill>
                <a:latin typeface="Arial" pitchFamily="34" charset="0"/>
              </a:rPr>
              <a:t> A segítő szakmák munkatársai feltérképezik a rászorulókat</a:t>
            </a:r>
            <a:endParaRPr lang="en-IE" dirty="0">
              <a:solidFill>
                <a:srgbClr val="E0A350"/>
              </a:solidFill>
              <a:latin typeface="Arial" pitchFamily="34" charset="0"/>
            </a:endParaRPr>
          </a:p>
          <a:p>
            <a:r>
              <a:rPr lang="hu-HU" dirty="0" smtClean="0">
                <a:solidFill>
                  <a:schemeClr val="bg2"/>
                </a:solidFill>
                <a:latin typeface="Arial" pitchFamily="34" charset="0"/>
              </a:rPr>
              <a:t>Pl. orvosok, ápolók, szociális</a:t>
            </a:r>
            <a:r>
              <a:rPr lang="hu-HU" b="1" dirty="0" smtClean="0">
                <a:solidFill>
                  <a:srgbClr val="E0A350"/>
                </a:solidFill>
                <a:latin typeface="Arial" pitchFamily="34" charset="0"/>
              </a:rPr>
              <a:t> </a:t>
            </a:r>
            <a:r>
              <a:rPr lang="hu-HU" dirty="0" smtClean="0">
                <a:solidFill>
                  <a:schemeClr val="bg2"/>
                </a:solidFill>
                <a:latin typeface="Arial" pitchFamily="34" charset="0"/>
              </a:rPr>
              <a:t>munkások</a:t>
            </a:r>
            <a:r>
              <a:rPr lang="en-GB" dirty="0" smtClean="0">
                <a:solidFill>
                  <a:schemeClr val="bg2"/>
                </a:solidFill>
                <a:latin typeface="Arial" pitchFamily="34" charset="0"/>
              </a:rPr>
              <a:t>, </a:t>
            </a:r>
            <a:r>
              <a:rPr lang="hu-HU" dirty="0" smtClean="0">
                <a:solidFill>
                  <a:schemeClr val="bg2"/>
                </a:solidFill>
                <a:latin typeface="Arial" pitchFamily="34" charset="0"/>
              </a:rPr>
              <a:t>az önkormányzat (</a:t>
            </a:r>
            <a:r>
              <a:rPr lang="en-GB" dirty="0" smtClean="0">
                <a:solidFill>
                  <a:schemeClr val="bg2"/>
                </a:solidFill>
                <a:latin typeface="Arial" pitchFamily="34" charset="0"/>
              </a:rPr>
              <a:t>CAB</a:t>
            </a:r>
            <a:r>
              <a:rPr lang="hu-HU" dirty="0" smtClean="0">
                <a:solidFill>
                  <a:schemeClr val="bg2"/>
                </a:solidFill>
                <a:latin typeface="Arial" pitchFamily="34" charset="0"/>
              </a:rPr>
              <a:t>)</a:t>
            </a:r>
            <a:r>
              <a:rPr lang="en-GB" dirty="0" smtClean="0">
                <a:solidFill>
                  <a:schemeClr val="bg2"/>
                </a:solidFill>
                <a:latin typeface="Arial" pitchFamily="34" charset="0"/>
              </a:rPr>
              <a:t> </a:t>
            </a:r>
            <a:r>
              <a:rPr lang="hu-HU" dirty="0" smtClean="0">
                <a:solidFill>
                  <a:schemeClr val="bg2"/>
                </a:solidFill>
                <a:latin typeface="Arial" pitchFamily="34" charset="0"/>
              </a:rPr>
              <a:t>és a rendőrség összeállítják a rászoruló emberek listáját és adnak nekik egy élelmiszerbank utalványt.</a:t>
            </a:r>
            <a:endParaRPr lang="en-IE" dirty="0">
              <a:solidFill>
                <a:schemeClr val="bg2"/>
              </a:solidFill>
              <a:latin typeface="Arial" pitchFamily="34" charset="0"/>
            </a:endParaRPr>
          </a:p>
          <a:p>
            <a:r>
              <a:rPr lang="en-GB" b="1" dirty="0"/>
              <a:t> </a:t>
            </a:r>
            <a:endParaRPr lang="en-IE" dirty="0"/>
          </a:p>
          <a:p>
            <a:endParaRPr lang="en-IE" dirty="0"/>
          </a:p>
        </p:txBody>
      </p:sp>
      <p:sp>
        <p:nvSpPr>
          <p:cNvPr id="36868"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6869"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lvl="1" algn="ctr"/>
            <a:r>
              <a:rPr lang="hu-HU" sz="2800" b="1" dirty="0" smtClean="0">
                <a:solidFill>
                  <a:srgbClr val="E0A350"/>
                </a:solidFill>
                <a:latin typeface="Arial" pitchFamily="34" charset="0"/>
              </a:rPr>
              <a:t>Egy Élelmiszer </a:t>
            </a:r>
            <a:r>
              <a:rPr lang="en-IE" sz="2800" b="1" dirty="0" smtClean="0">
                <a:solidFill>
                  <a:srgbClr val="E0A350"/>
                </a:solidFill>
                <a:latin typeface="Arial" pitchFamily="34" charset="0"/>
              </a:rPr>
              <a:t>Bank </a:t>
            </a:r>
            <a:r>
              <a:rPr lang="en-IE" sz="3200" dirty="0" smtClean="0">
                <a:solidFill>
                  <a:srgbClr val="596171"/>
                </a:solidFill>
                <a:latin typeface="Arial" pitchFamily="34" charset="0"/>
              </a:rPr>
              <a:t>– Craigavon Food Bank</a:t>
            </a:r>
            <a:endParaRPr lang="en-US" sz="3200" dirty="0">
              <a:solidFill>
                <a:srgbClr val="596171"/>
              </a:solidFill>
              <a:latin typeface="Arial" pitchFamily="34" charset="0"/>
            </a:endParaRPr>
          </a:p>
        </p:txBody>
      </p:sp>
    </p:spTree>
    <p:extLst>
      <p:ext uri="{BB962C8B-B14F-4D97-AF65-F5344CB8AC3E}">
        <p14:creationId xmlns:p14="http://schemas.microsoft.com/office/powerpoint/2010/main" val="2609018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7891"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7892"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2800" b="1" dirty="0" smtClean="0">
                <a:solidFill>
                  <a:srgbClr val="E0A350"/>
                </a:solidFill>
                <a:latin typeface="Arial" pitchFamily="34" charset="0"/>
              </a:rPr>
              <a:t>Egy Élelmiszer </a:t>
            </a:r>
            <a:r>
              <a:rPr lang="en-IE" sz="2800" b="1" dirty="0" smtClean="0">
                <a:solidFill>
                  <a:srgbClr val="E0A350"/>
                </a:solidFill>
                <a:latin typeface="Arial" pitchFamily="34" charset="0"/>
              </a:rPr>
              <a:t>Bank </a:t>
            </a:r>
            <a:r>
              <a:rPr lang="en-IE" sz="3200" dirty="0" smtClean="0">
                <a:solidFill>
                  <a:srgbClr val="596171"/>
                </a:solidFill>
                <a:latin typeface="Arial" pitchFamily="34" charset="0"/>
              </a:rPr>
              <a:t>– Craigavon Food Bank</a:t>
            </a:r>
            <a:endParaRPr lang="en-US" sz="3200" dirty="0">
              <a:solidFill>
                <a:srgbClr val="596171"/>
              </a:solidFill>
              <a:latin typeface="Arial" pitchFamily="34" charset="0"/>
            </a:endParaRPr>
          </a:p>
        </p:txBody>
      </p:sp>
      <p:sp>
        <p:nvSpPr>
          <p:cNvPr id="37893" name="TextBox 5"/>
          <p:cNvSpPr txBox="1">
            <a:spLocks noChangeArrowheads="1"/>
          </p:cNvSpPr>
          <p:nvPr/>
        </p:nvSpPr>
        <p:spPr bwMode="auto">
          <a:xfrm>
            <a:off x="457200" y="1219200"/>
            <a:ext cx="8229600" cy="5262979"/>
          </a:xfrm>
          <a:prstGeom prst="rect">
            <a:avLst/>
          </a:prstGeom>
          <a:noFill/>
          <a:ln w="9525">
            <a:noFill/>
            <a:miter lim="800000"/>
            <a:headEnd/>
            <a:tailEnd/>
          </a:ln>
        </p:spPr>
        <p:txBody>
          <a:bodyPr>
            <a:spAutoFit/>
          </a:bodyPr>
          <a:lstStyle/>
          <a:p>
            <a:r>
              <a:rPr lang="en-GB" b="1" dirty="0">
                <a:solidFill>
                  <a:srgbClr val="E0A350"/>
                </a:solidFill>
                <a:latin typeface="Arial" pitchFamily="34" charset="0"/>
              </a:rPr>
              <a:t>4. </a:t>
            </a:r>
            <a:r>
              <a:rPr lang="hu-HU" b="1" dirty="0" smtClean="0">
                <a:solidFill>
                  <a:srgbClr val="E0A350"/>
                </a:solidFill>
                <a:latin typeface="Arial" pitchFamily="34" charset="0"/>
              </a:rPr>
              <a:t>Az ügyfelek hozzájutnak az élelmiszerhez</a:t>
            </a:r>
            <a:endParaRPr lang="en-IE" dirty="0">
              <a:solidFill>
                <a:srgbClr val="E0A350"/>
              </a:solidFill>
              <a:latin typeface="Arial" pitchFamily="34" charset="0"/>
            </a:endParaRPr>
          </a:p>
          <a:p>
            <a:r>
              <a:rPr lang="hu-HU" dirty="0" smtClean="0">
                <a:solidFill>
                  <a:schemeClr val="bg2"/>
                </a:solidFill>
                <a:latin typeface="Arial" pitchFamily="34" charset="0"/>
              </a:rPr>
              <a:t>Az élelmiszerbank ügyfelei behozzák az utalványt egy élelmiszerbank központba, ahol 3-napi sürgősségi élelmiszercsomagra jogosultak. Önkéntesek egy csésze tea vagy forró étel mellett elbeszélgetve az ügyfelekkel, egyéb szervezetekhez tanácsolják őket, ahol a hosszabb-távú problémáikra megoldást találhatnak.</a:t>
            </a:r>
            <a:endParaRPr lang="en-GB" dirty="0">
              <a:solidFill>
                <a:schemeClr val="bg2"/>
              </a:solidFill>
              <a:latin typeface="Arial" pitchFamily="34" charset="0"/>
            </a:endParaRPr>
          </a:p>
          <a:p>
            <a:endParaRPr lang="en-IE" dirty="0">
              <a:solidFill>
                <a:schemeClr val="bg2"/>
              </a:solidFill>
              <a:latin typeface="Arial" pitchFamily="34" charset="0"/>
            </a:endParaRPr>
          </a:p>
          <a:p>
            <a:r>
              <a:rPr lang="hu-HU" dirty="0" smtClean="0">
                <a:solidFill>
                  <a:schemeClr val="bg2"/>
                </a:solidFill>
                <a:latin typeface="Arial" pitchFamily="34" charset="0"/>
              </a:rPr>
              <a:t>Mivel a</a:t>
            </a:r>
            <a:r>
              <a:rPr lang="en-GB" dirty="0" smtClean="0">
                <a:solidFill>
                  <a:schemeClr val="bg2"/>
                </a:solidFill>
                <a:latin typeface="Arial" pitchFamily="34" charset="0"/>
              </a:rPr>
              <a:t> Craigavon</a:t>
            </a:r>
            <a:r>
              <a:rPr lang="hu-HU" dirty="0" err="1" smtClean="0">
                <a:solidFill>
                  <a:schemeClr val="bg2"/>
                </a:solidFill>
                <a:latin typeface="Arial" pitchFamily="34" charset="0"/>
              </a:rPr>
              <a:t>nak</a:t>
            </a:r>
            <a:r>
              <a:rPr lang="hu-HU" dirty="0" smtClean="0">
                <a:solidFill>
                  <a:schemeClr val="bg2"/>
                </a:solidFill>
                <a:latin typeface="Arial" pitchFamily="34" charset="0"/>
              </a:rPr>
              <a:t> nagy a vonzáskörzete, vidéki kiszállítást is működtetnek, ami a sürgősségi csomagokat juttatja el azokhoz a távol élőkhöz, akik nem tudnak eljutni a központba. </a:t>
            </a:r>
            <a:endParaRPr lang="en-IE" dirty="0">
              <a:solidFill>
                <a:schemeClr val="bg2"/>
              </a:solidFill>
              <a:latin typeface="Arial" pitchFamily="34" charset="0"/>
            </a:endParaRPr>
          </a:p>
          <a:p>
            <a:r>
              <a:rPr lang="en-GB" b="1" dirty="0"/>
              <a:t> </a:t>
            </a:r>
            <a:endParaRPr lang="en-IE" dirty="0"/>
          </a:p>
          <a:p>
            <a:endParaRPr lang="en-IE" dirty="0"/>
          </a:p>
        </p:txBody>
      </p:sp>
    </p:spTree>
    <p:extLst>
      <p:ext uri="{BB962C8B-B14F-4D97-AF65-F5344CB8AC3E}">
        <p14:creationId xmlns:p14="http://schemas.microsoft.com/office/powerpoint/2010/main" val="1743183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8915" name="TextBox 5"/>
          <p:cNvSpPr txBox="1">
            <a:spLocks noChangeArrowheads="1"/>
          </p:cNvSpPr>
          <p:nvPr/>
        </p:nvSpPr>
        <p:spPr bwMode="auto">
          <a:xfrm>
            <a:off x="457200" y="1143000"/>
            <a:ext cx="8458200" cy="1127125"/>
          </a:xfrm>
          <a:prstGeom prst="rect">
            <a:avLst/>
          </a:prstGeom>
          <a:noFill/>
          <a:ln w="9525">
            <a:noFill/>
            <a:miter lim="800000"/>
            <a:headEnd/>
            <a:tailEnd/>
          </a:ln>
        </p:spPr>
        <p:txBody>
          <a:bodyPr>
            <a:spAutoFit/>
          </a:bodyPr>
          <a:lstStyle/>
          <a:p>
            <a:pPr algn="ctr"/>
            <a:r>
              <a:rPr lang="en-GB" sz="2000" b="1">
                <a:solidFill>
                  <a:srgbClr val="E0A350"/>
                </a:solidFill>
                <a:latin typeface="Arial" pitchFamily="34" charset="0"/>
              </a:rPr>
              <a:t>For Charlotte, the foodbank was a life saver</a:t>
            </a:r>
            <a:endParaRPr lang="en-IE" sz="2000">
              <a:solidFill>
                <a:schemeClr val="bg2"/>
              </a:solidFill>
              <a:latin typeface="Arial" pitchFamily="34" charset="0"/>
            </a:endParaRPr>
          </a:p>
          <a:p>
            <a:r>
              <a:rPr lang="en-GB" b="1"/>
              <a:t> </a:t>
            </a:r>
            <a:endParaRPr lang="en-IE"/>
          </a:p>
          <a:p>
            <a:endParaRPr lang="en-IE"/>
          </a:p>
        </p:txBody>
      </p:sp>
      <p:sp>
        <p:nvSpPr>
          <p:cNvPr id="38916"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8917"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en-IE" sz="3200" b="1">
                <a:solidFill>
                  <a:srgbClr val="E0A350"/>
                </a:solidFill>
                <a:latin typeface="Arial" pitchFamily="34" charset="0"/>
              </a:rPr>
              <a:t>Real life stories</a:t>
            </a:r>
          </a:p>
        </p:txBody>
      </p:sp>
      <p:sp>
        <p:nvSpPr>
          <p:cNvPr id="38918" name="TextBox 5"/>
          <p:cNvSpPr txBox="1">
            <a:spLocks noChangeArrowheads="1"/>
          </p:cNvSpPr>
          <p:nvPr/>
        </p:nvSpPr>
        <p:spPr bwMode="auto">
          <a:xfrm>
            <a:off x="457200" y="1670050"/>
            <a:ext cx="4038600" cy="4425950"/>
          </a:xfrm>
          <a:prstGeom prst="rect">
            <a:avLst/>
          </a:prstGeom>
          <a:noFill/>
          <a:ln w="9525">
            <a:noFill/>
            <a:miter lim="800000"/>
            <a:headEnd/>
            <a:tailEnd/>
          </a:ln>
        </p:spPr>
        <p:txBody>
          <a:bodyPr>
            <a:spAutoFit/>
          </a:bodyPr>
          <a:lstStyle/>
          <a:p>
            <a:pPr algn="just"/>
            <a:r>
              <a:rPr lang="en-GB" sz="1900">
                <a:solidFill>
                  <a:schemeClr val="bg2"/>
                </a:solidFill>
                <a:latin typeface="Arial" pitchFamily="34" charset="0"/>
              </a:rPr>
              <a:t>21 year-old college student Charlotte had not eaten properly for weeks and could not afford gas to heat her flat when she came to the foodbank in January. After leaving state care she was determined to make something of her life and was funding herself through college. Working two evening jobs to make ends meet, she was made redundant from both within a month. As a 21-year-old in full time education with no children she did not qualify for benefits. </a:t>
            </a:r>
            <a:r>
              <a:rPr lang="en-GB" sz="1900" b="1"/>
              <a:t> </a:t>
            </a:r>
            <a:endParaRPr lang="en-IE" sz="1900"/>
          </a:p>
          <a:p>
            <a:pPr algn="just"/>
            <a:endParaRPr lang="en-IE" sz="1900"/>
          </a:p>
        </p:txBody>
      </p:sp>
      <p:sp>
        <p:nvSpPr>
          <p:cNvPr id="38919" name="TextBox 5"/>
          <p:cNvSpPr txBox="1">
            <a:spLocks noChangeArrowheads="1"/>
          </p:cNvSpPr>
          <p:nvPr/>
        </p:nvSpPr>
        <p:spPr bwMode="auto">
          <a:xfrm>
            <a:off x="4800600" y="1670050"/>
            <a:ext cx="4038600" cy="4425950"/>
          </a:xfrm>
          <a:prstGeom prst="rect">
            <a:avLst/>
          </a:prstGeom>
          <a:noFill/>
          <a:ln w="9525">
            <a:noFill/>
            <a:miter lim="800000"/>
            <a:headEnd/>
            <a:tailEnd/>
          </a:ln>
        </p:spPr>
        <p:txBody>
          <a:bodyPr>
            <a:spAutoFit/>
          </a:bodyPr>
          <a:lstStyle/>
          <a:p>
            <a:pPr algn="just"/>
            <a:r>
              <a:rPr lang="en-GB" sz="1900">
                <a:solidFill>
                  <a:schemeClr val="bg2"/>
                </a:solidFill>
                <a:latin typeface="Arial" pitchFamily="34" charset="0"/>
              </a:rPr>
              <a:t>She sold everything she had and, with nowhere else to turn, she asked her local councillor for help; they referred her to the foodbank. When she arrived she was ill, dehydrated and in the first stages of malnutrition. For Charlotte, the foodbank was a life saver. She says she has no idea what she would have done without it. She was so impressed by the support she received that she began volunteering at the foodbank.</a:t>
            </a:r>
            <a:endParaRPr lang="en-IE" sz="1900">
              <a:solidFill>
                <a:schemeClr val="bg2"/>
              </a:solidFill>
              <a:latin typeface="Arial" pitchFamily="34" charset="0"/>
            </a:endParaRPr>
          </a:p>
          <a:p>
            <a:pPr algn="just"/>
            <a:r>
              <a:rPr lang="en-GB" sz="1900" b="1"/>
              <a:t> </a:t>
            </a:r>
            <a:endParaRPr lang="en-IE" sz="1900"/>
          </a:p>
          <a:p>
            <a:pPr algn="just"/>
            <a:endParaRPr lang="en-IE" sz="1900"/>
          </a:p>
        </p:txBody>
      </p:sp>
    </p:spTree>
    <p:extLst>
      <p:ext uri="{BB962C8B-B14F-4D97-AF65-F5344CB8AC3E}">
        <p14:creationId xmlns:p14="http://schemas.microsoft.com/office/powerpoint/2010/main" val="1806990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9939" name="TextBox 5"/>
          <p:cNvSpPr txBox="1">
            <a:spLocks noChangeArrowheads="1"/>
          </p:cNvSpPr>
          <p:nvPr/>
        </p:nvSpPr>
        <p:spPr bwMode="auto">
          <a:xfrm>
            <a:off x="0" y="1428750"/>
            <a:ext cx="9144000" cy="822325"/>
          </a:xfrm>
          <a:prstGeom prst="rect">
            <a:avLst/>
          </a:prstGeom>
          <a:noFill/>
          <a:ln w="9525">
            <a:noFill/>
            <a:miter lim="800000"/>
            <a:headEnd/>
            <a:tailEnd/>
          </a:ln>
        </p:spPr>
        <p:txBody>
          <a:bodyPr>
            <a:spAutoFit/>
          </a:bodyPr>
          <a:lstStyle/>
          <a:p>
            <a:r>
              <a:rPr lang="en-GB" b="1"/>
              <a:t> </a:t>
            </a:r>
            <a:endParaRPr lang="en-IE"/>
          </a:p>
          <a:p>
            <a:endParaRPr lang="en-IE"/>
          </a:p>
        </p:txBody>
      </p:sp>
      <p:pic>
        <p:nvPicPr>
          <p:cNvPr id="39940" name="Picture 2" descr="FoodCycle - where communities unite to make sure no good food is wasted"/>
          <p:cNvPicPr>
            <a:picLocks noChangeAspect="1" noChangeArrowheads="1"/>
          </p:cNvPicPr>
          <p:nvPr/>
        </p:nvPicPr>
        <p:blipFill>
          <a:blip r:embed="rId4" cstate="print"/>
          <a:srcRect/>
          <a:stretch>
            <a:fillRect/>
          </a:stretch>
        </p:blipFill>
        <p:spPr bwMode="auto">
          <a:xfrm>
            <a:off x="1981200" y="1123950"/>
            <a:ext cx="5486400" cy="1224930"/>
          </a:xfrm>
          <a:prstGeom prst="rect">
            <a:avLst/>
          </a:prstGeom>
          <a:noFill/>
          <a:ln w="9525">
            <a:noFill/>
            <a:miter lim="800000"/>
            <a:headEnd/>
            <a:tailEnd/>
          </a:ln>
        </p:spPr>
      </p:pic>
      <p:sp>
        <p:nvSpPr>
          <p:cNvPr id="39941" name="Rectangle 6"/>
          <p:cNvSpPr>
            <a:spLocks noChangeArrowheads="1"/>
          </p:cNvSpPr>
          <p:nvPr/>
        </p:nvSpPr>
        <p:spPr bwMode="auto">
          <a:xfrm>
            <a:off x="0" y="2420888"/>
            <a:ext cx="9144000" cy="2834622"/>
          </a:xfrm>
          <a:prstGeom prst="rect">
            <a:avLst/>
          </a:prstGeom>
          <a:noFill/>
          <a:ln w="9525">
            <a:noFill/>
            <a:miter lim="800000"/>
            <a:headEnd/>
            <a:tailEnd/>
          </a:ln>
        </p:spPr>
        <p:txBody>
          <a:bodyPr wrap="square">
            <a:spAutoFit/>
          </a:bodyPr>
          <a:lstStyle/>
          <a:p>
            <a:pPr algn="ctr">
              <a:lnSpc>
                <a:spcPct val="90000"/>
              </a:lnSpc>
            </a:pPr>
            <a:r>
              <a:rPr lang="hu-HU" sz="2200" dirty="0" smtClean="0">
                <a:solidFill>
                  <a:schemeClr val="bg2"/>
                </a:solidFill>
                <a:latin typeface="Arial" pitchFamily="34" charset="0"/>
              </a:rPr>
              <a:t>A </a:t>
            </a:r>
            <a:r>
              <a:rPr lang="en-IE" sz="2200" dirty="0" err="1" smtClean="0">
                <a:solidFill>
                  <a:schemeClr val="bg2"/>
                </a:solidFill>
                <a:latin typeface="Arial" pitchFamily="34" charset="0"/>
              </a:rPr>
              <a:t>Foodcycle</a:t>
            </a:r>
            <a:r>
              <a:rPr lang="en-IE" sz="2200" dirty="0" smtClean="0">
                <a:solidFill>
                  <a:schemeClr val="bg2"/>
                </a:solidFill>
                <a:latin typeface="Arial" pitchFamily="34" charset="0"/>
              </a:rPr>
              <a:t> </a:t>
            </a:r>
            <a:r>
              <a:rPr lang="hu-HU" sz="2200" dirty="0" smtClean="0">
                <a:solidFill>
                  <a:schemeClr val="bg2"/>
                </a:solidFill>
                <a:latin typeface="Arial" pitchFamily="34" charset="0"/>
              </a:rPr>
              <a:t>(Ételhasznosítás) egy Egyesült Királysági nemzeti segélyszervezet, ami abból acélból, hogy ízletes, tápláló ételeket készítsenek rászorulóknak vagy elszigeteltségben élőknek. Több, mint </a:t>
            </a:r>
            <a:r>
              <a:rPr lang="en-IE" sz="2200" dirty="0" smtClean="0">
                <a:solidFill>
                  <a:schemeClr val="bg2"/>
                </a:solidFill>
                <a:latin typeface="Arial" pitchFamily="34" charset="0"/>
              </a:rPr>
              <a:t>24 </a:t>
            </a:r>
            <a:r>
              <a:rPr lang="en-IE" sz="2200" dirty="0" err="1" smtClean="0">
                <a:solidFill>
                  <a:schemeClr val="bg2"/>
                </a:solidFill>
                <a:latin typeface="Arial" pitchFamily="34" charset="0"/>
              </a:rPr>
              <a:t>proje</a:t>
            </a:r>
            <a:r>
              <a:rPr lang="hu-HU" sz="2200" dirty="0" err="1" smtClean="0">
                <a:solidFill>
                  <a:schemeClr val="bg2"/>
                </a:solidFill>
                <a:latin typeface="Arial" pitchFamily="34" charset="0"/>
              </a:rPr>
              <a:t>ktet</a:t>
            </a:r>
            <a:r>
              <a:rPr lang="hu-HU" sz="2200" dirty="0" smtClean="0">
                <a:solidFill>
                  <a:schemeClr val="bg2"/>
                </a:solidFill>
                <a:latin typeface="Arial" pitchFamily="34" charset="0"/>
              </a:rPr>
              <a:t> működtetnek annak az egyszerű gondolatnak alapján, hogy az élelmiszer pazarlásnak és az élelmiszerhiánynak nem kellene párhuzamosan fennállnia.</a:t>
            </a:r>
            <a:endParaRPr lang="en-IE" sz="2200" dirty="0">
              <a:solidFill>
                <a:schemeClr val="bg2"/>
              </a:solidFill>
              <a:latin typeface="Arial" pitchFamily="34" charset="0"/>
            </a:endParaRPr>
          </a:p>
          <a:p>
            <a:pPr algn="ctr">
              <a:lnSpc>
                <a:spcPct val="90000"/>
              </a:lnSpc>
            </a:pPr>
            <a:endParaRPr lang="en-IE" sz="2200" dirty="0">
              <a:solidFill>
                <a:schemeClr val="bg2"/>
              </a:solidFill>
              <a:latin typeface="Arial" pitchFamily="34" charset="0"/>
            </a:endParaRPr>
          </a:p>
          <a:p>
            <a:pPr algn="ctr">
              <a:lnSpc>
                <a:spcPct val="90000"/>
              </a:lnSpc>
            </a:pPr>
            <a:r>
              <a:rPr lang="hu-HU" sz="2200" dirty="0" smtClean="0">
                <a:solidFill>
                  <a:schemeClr val="bg2"/>
                </a:solidFill>
                <a:latin typeface="Arial" pitchFamily="34" charset="0"/>
              </a:rPr>
              <a:t>Mintájuk egyszerű: egyesíti az önkénteseket, a felesleges ételt és a szabad konyhákat a rászorulóknak való ételkészítésre.</a:t>
            </a:r>
            <a:endParaRPr lang="en-IE" sz="2200" dirty="0">
              <a:solidFill>
                <a:schemeClr val="bg2"/>
              </a:solidFill>
              <a:latin typeface="Arial" pitchFamily="34" charset="0"/>
            </a:endParaRPr>
          </a:p>
        </p:txBody>
      </p:sp>
      <p:sp>
        <p:nvSpPr>
          <p:cNvPr id="8" name="Rectangle 7"/>
          <p:cNvSpPr/>
          <p:nvPr/>
        </p:nvSpPr>
        <p:spPr>
          <a:xfrm>
            <a:off x="2743200" y="5486400"/>
            <a:ext cx="3119438" cy="366713"/>
          </a:xfrm>
          <a:prstGeom prst="rect">
            <a:avLst/>
          </a:prstGeom>
        </p:spPr>
        <p:txBody>
          <a:bodyPr wrap="none">
            <a:spAutoFit/>
          </a:bodyPr>
          <a:lstStyle/>
          <a:p>
            <a:pPr>
              <a:defRPr/>
            </a:pPr>
            <a:r>
              <a:rPr lang="en-IE" sz="1800" dirty="0">
                <a:solidFill>
                  <a:schemeClr val="bg2"/>
                </a:solidFill>
                <a:latin typeface="+mn-lt"/>
                <a:ea typeface="Geneva" pitchFamily="-48" charset="-128"/>
                <a:hlinkClick r:id="rId5"/>
              </a:rPr>
              <a:t>https://vimeo.com/51527043</a:t>
            </a:r>
            <a:r>
              <a:rPr lang="en-IE" sz="1800" dirty="0">
                <a:solidFill>
                  <a:schemeClr val="bg2"/>
                </a:solidFill>
                <a:latin typeface="+mn-lt"/>
                <a:ea typeface="Geneva" pitchFamily="-48" charset="-128"/>
              </a:rPr>
              <a:t> </a:t>
            </a:r>
          </a:p>
        </p:txBody>
      </p:sp>
      <p:sp>
        <p:nvSpPr>
          <p:cNvPr id="39943"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9944"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dirty="0" smtClean="0">
                <a:solidFill>
                  <a:srgbClr val="596171"/>
                </a:solidFill>
                <a:latin typeface="Arial" pitchFamily="34" charset="0"/>
              </a:rPr>
              <a:t>Egy másik </a:t>
            </a:r>
            <a:r>
              <a:rPr lang="hu-HU" sz="3200" b="1" dirty="0" smtClean="0">
                <a:solidFill>
                  <a:srgbClr val="E0A350"/>
                </a:solidFill>
                <a:latin typeface="Arial" pitchFamily="34" charset="0"/>
              </a:rPr>
              <a:t>nagyszerű példa</a:t>
            </a:r>
            <a:r>
              <a:rPr lang="en-IE" sz="3200" b="1" dirty="0" smtClean="0">
                <a:solidFill>
                  <a:srgbClr val="596171"/>
                </a:solidFill>
                <a:latin typeface="Arial" pitchFamily="34" charset="0"/>
              </a:rPr>
              <a:t>…</a:t>
            </a:r>
            <a:endParaRPr lang="en-IE" sz="3200" b="1" dirty="0">
              <a:solidFill>
                <a:srgbClr val="596171"/>
              </a:solidFill>
              <a:latin typeface="Arial" pitchFamily="34" charset="0"/>
            </a:endParaRPr>
          </a:p>
        </p:txBody>
      </p:sp>
    </p:spTree>
    <p:extLst>
      <p:ext uri="{BB962C8B-B14F-4D97-AF65-F5344CB8AC3E}">
        <p14:creationId xmlns:p14="http://schemas.microsoft.com/office/powerpoint/2010/main" val="3519231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051" name="Text Box 21"/>
          <p:cNvSpPr txBox="1">
            <a:spLocks noChangeArrowheads="1"/>
          </p:cNvSpPr>
          <p:nvPr/>
        </p:nvSpPr>
        <p:spPr bwMode="auto">
          <a:xfrm>
            <a:off x="0" y="549275"/>
            <a:ext cx="9144000" cy="535531"/>
          </a:xfrm>
          <a:prstGeom prst="rect">
            <a:avLst/>
          </a:prstGeom>
          <a:noFill/>
          <a:ln w="9525">
            <a:noFill/>
            <a:miter lim="800000"/>
            <a:headEnd/>
            <a:tailEnd/>
          </a:ln>
        </p:spPr>
        <p:txBody>
          <a:bodyPr>
            <a:spAutoFit/>
          </a:bodyPr>
          <a:lstStyle/>
          <a:p>
            <a:pPr algn="ctr">
              <a:lnSpc>
                <a:spcPct val="80000"/>
              </a:lnSpc>
              <a:spcBef>
                <a:spcPct val="50000"/>
              </a:spcBef>
            </a:pPr>
            <a:r>
              <a:rPr lang="hu-HU" sz="3600" b="1" dirty="0" smtClean="0">
                <a:solidFill>
                  <a:schemeClr val="bg1"/>
                </a:solidFill>
                <a:latin typeface="Arial" pitchFamily="34" charset="0"/>
              </a:rPr>
              <a:t>Élelmiszerpazarlás Magyarországom</a:t>
            </a:r>
            <a:endParaRPr lang="en-US" sz="2800" dirty="0">
              <a:solidFill>
                <a:schemeClr val="bg1"/>
              </a:solidFill>
              <a:latin typeface="Arial" pitchFamily="34" charset="0"/>
            </a:endParaRPr>
          </a:p>
        </p:txBody>
      </p:sp>
    </p:spTree>
    <p:extLst>
      <p:ext uri="{BB962C8B-B14F-4D97-AF65-F5344CB8AC3E}">
        <p14:creationId xmlns:p14="http://schemas.microsoft.com/office/powerpoint/2010/main" val="106917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Text Box 5"/>
          <p:cNvSpPr txBox="1">
            <a:spLocks noChangeArrowheads="1"/>
          </p:cNvSpPr>
          <p:nvPr/>
        </p:nvSpPr>
        <p:spPr bwMode="auto">
          <a:xfrm>
            <a:off x="381000" y="1371600"/>
            <a:ext cx="8305800" cy="5047536"/>
          </a:xfrm>
          <a:prstGeom prst="rect">
            <a:avLst/>
          </a:prstGeom>
          <a:noFill/>
          <a:ln w="9525">
            <a:noFill/>
            <a:miter lim="800000"/>
            <a:headEnd/>
            <a:tailEnd/>
          </a:ln>
        </p:spPr>
        <p:txBody>
          <a:bodyPr>
            <a:spAutoFit/>
          </a:bodyPr>
          <a:lstStyle/>
          <a:p>
            <a:pPr algn="ctr">
              <a:spcBef>
                <a:spcPct val="50000"/>
              </a:spcBef>
            </a:pPr>
            <a:r>
              <a:rPr lang="en-IE" sz="2800" b="1" dirty="0">
                <a:solidFill>
                  <a:srgbClr val="17A3A5"/>
                </a:solidFill>
                <a:latin typeface="Arial" pitchFamily="34" charset="0"/>
              </a:rPr>
              <a:t> </a:t>
            </a:r>
            <a:r>
              <a:rPr lang="hu-HU" sz="2800" dirty="0" smtClean="0">
                <a:solidFill>
                  <a:schemeClr val="bg2"/>
                </a:solidFill>
                <a:latin typeface="Arial" pitchFamily="34" charset="0"/>
              </a:rPr>
              <a:t>A Föld </a:t>
            </a:r>
            <a:r>
              <a:rPr lang="hu-HU" sz="2800" b="1" dirty="0">
                <a:solidFill>
                  <a:srgbClr val="17A3A5"/>
                </a:solidFill>
                <a:latin typeface="Arial" pitchFamily="34" charset="0"/>
              </a:rPr>
              <a:t>összes</a:t>
            </a:r>
            <a:r>
              <a:rPr lang="hu-HU" sz="2800" dirty="0" smtClean="0">
                <a:solidFill>
                  <a:schemeClr val="bg2"/>
                </a:solidFill>
                <a:latin typeface="Arial" pitchFamily="34" charset="0"/>
              </a:rPr>
              <a:t>, kb. 1 milliárd éhezőjét ki lehetne emelni az alultápláltságból az USA és Európa által „termelt” élelmiszerhulladék kevesebb, mint negyedéből.</a:t>
            </a:r>
            <a:r>
              <a:rPr lang="en-IE" sz="2800" dirty="0"/>
              <a:t> </a:t>
            </a:r>
          </a:p>
          <a:p>
            <a:pPr algn="ctr">
              <a:spcBef>
                <a:spcPct val="50000"/>
              </a:spcBef>
            </a:pPr>
            <a:endParaRPr lang="en-IE" sz="2800" dirty="0">
              <a:solidFill>
                <a:schemeClr val="bg2"/>
              </a:solidFill>
              <a:latin typeface="Arial" pitchFamily="34" charset="0"/>
            </a:endParaRPr>
          </a:p>
          <a:p>
            <a:pPr algn="ctr">
              <a:spcBef>
                <a:spcPct val="50000"/>
              </a:spcBef>
            </a:pPr>
            <a:r>
              <a:rPr lang="en-IE" sz="2800" b="1" dirty="0" err="1">
                <a:latin typeface="Arial" pitchFamily="34" charset="0"/>
                <a:hlinkClick r:id="rId4"/>
              </a:rPr>
              <a:t>Tristram</a:t>
            </a:r>
            <a:r>
              <a:rPr lang="en-IE" sz="2800" b="1" dirty="0">
                <a:latin typeface="Arial" pitchFamily="34" charset="0"/>
                <a:hlinkClick r:id="rId4"/>
              </a:rPr>
              <a:t> Stuart</a:t>
            </a:r>
            <a:r>
              <a:rPr lang="en-IE" sz="2800" dirty="0">
                <a:latin typeface="Arial" pitchFamily="34" charset="0"/>
              </a:rPr>
              <a:t> </a:t>
            </a:r>
          </a:p>
          <a:p>
            <a:pPr algn="ctr">
              <a:spcBef>
                <a:spcPct val="50000"/>
              </a:spcBef>
            </a:pPr>
            <a:r>
              <a:rPr lang="en-IE" sz="2800" dirty="0">
                <a:solidFill>
                  <a:schemeClr val="bg2"/>
                </a:solidFill>
                <a:latin typeface="Arial" pitchFamily="34" charset="0"/>
              </a:rPr>
              <a:t>2009, Waste: Uncovering the Global Food Scandal</a:t>
            </a:r>
            <a:endParaRPr lang="en-US" sz="2800" dirty="0">
              <a:solidFill>
                <a:schemeClr val="bg2"/>
              </a:solidFill>
              <a:latin typeface="Arial" pitchFamily="34" charset="0"/>
            </a:endParaRPr>
          </a:p>
          <a:p>
            <a:pPr algn="ctr">
              <a:spcBef>
                <a:spcPct val="50000"/>
              </a:spcBef>
            </a:pPr>
            <a:endParaRPr lang="en-IE" sz="2800" dirty="0">
              <a:solidFill>
                <a:schemeClr val="bg2"/>
              </a:solidFill>
              <a:latin typeface="Arial" pitchFamily="34" charset="0"/>
            </a:endParaRPr>
          </a:p>
          <a:p>
            <a:pPr algn="ctr">
              <a:spcBef>
                <a:spcPct val="50000"/>
              </a:spcBef>
            </a:pPr>
            <a:endParaRPr lang="en-US" sz="2800" dirty="0">
              <a:solidFill>
                <a:schemeClr val="bg2"/>
              </a:solidFill>
              <a:latin typeface="Arial" pitchFamily="34" charset="0"/>
            </a:endParaRPr>
          </a:p>
        </p:txBody>
      </p:sp>
      <p:sp>
        <p:nvSpPr>
          <p:cNvPr id="5124"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12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dirty="0" smtClean="0">
                <a:solidFill>
                  <a:srgbClr val="596171"/>
                </a:solidFill>
                <a:latin typeface="Arial" pitchFamily="34" charset="0"/>
                <a:cs typeface="Arial" pitchFamily="34" charset="0"/>
              </a:rPr>
              <a:t>Helyzetkép ma – </a:t>
            </a:r>
            <a:r>
              <a:rPr lang="hu-HU" sz="3200" dirty="0" smtClean="0">
                <a:solidFill>
                  <a:srgbClr val="17A3A5"/>
                </a:solidFill>
                <a:latin typeface="Arial" pitchFamily="34" charset="0"/>
                <a:cs typeface="Arial" pitchFamily="34" charset="0"/>
              </a:rPr>
              <a:t>fő számok</a:t>
            </a:r>
            <a:r>
              <a:rPr lang="en-US" sz="3200" b="1" dirty="0" smtClean="0">
                <a:solidFill>
                  <a:srgbClr val="17A3A5"/>
                </a:solidFill>
                <a:latin typeface="Arial" pitchFamily="34" charset="0"/>
                <a:cs typeface="Arial" pitchFamily="34" charset="0"/>
              </a:rPr>
              <a:t>:</a:t>
            </a:r>
            <a:endParaRPr lang="en-US" sz="3200" b="1" dirty="0">
              <a:solidFill>
                <a:srgbClr val="17A3A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5" name="Text Box 5"/>
          <p:cNvSpPr txBox="1">
            <a:spLocks noChangeArrowheads="1"/>
          </p:cNvSpPr>
          <p:nvPr/>
        </p:nvSpPr>
        <p:spPr bwMode="auto">
          <a:xfrm>
            <a:off x="304800" y="1301750"/>
            <a:ext cx="8305800" cy="4524315"/>
          </a:xfrm>
          <a:prstGeom prst="rect">
            <a:avLst/>
          </a:prstGeom>
          <a:noFill/>
          <a:ln w="9525">
            <a:noFill/>
            <a:miter lim="800000"/>
            <a:headEnd/>
            <a:tailEnd/>
          </a:ln>
        </p:spPr>
        <p:txBody>
          <a:bodyPr wrap="square">
            <a:spAutoFit/>
          </a:bodyPr>
          <a:lstStyle/>
          <a:p>
            <a:pPr lvl="1" algn="ctr"/>
            <a:r>
              <a:rPr lang="hu-HU" sz="2200" dirty="0">
                <a:solidFill>
                  <a:schemeClr val="bg2"/>
                </a:solidFill>
                <a:latin typeface="Arial" pitchFamily="34" charset="0"/>
                <a:cs typeface="Arial" pitchFamily="34" charset="0"/>
              </a:rPr>
              <a:t>Magyarországon részletes kutatás készül arról, hogy mennyi fogyasztható élelmiszer kerül a kukákba</a:t>
            </a:r>
            <a:r>
              <a:rPr lang="hu-HU" sz="2200" dirty="0" smtClean="0">
                <a:solidFill>
                  <a:schemeClr val="bg2"/>
                </a:solidFill>
                <a:latin typeface="Arial" pitchFamily="34" charset="0"/>
                <a:cs typeface="Arial" pitchFamily="34" charset="0"/>
              </a:rPr>
              <a:t>.</a:t>
            </a:r>
          </a:p>
          <a:p>
            <a:pPr lvl="1" algn="ctr"/>
            <a:endParaRPr lang="en-IE" sz="2200" dirty="0" smtClean="0">
              <a:solidFill>
                <a:schemeClr val="bg2"/>
              </a:solidFill>
              <a:latin typeface="Arial" pitchFamily="34" charset="0"/>
              <a:cs typeface="Arial" pitchFamily="34" charset="0"/>
            </a:endParaRPr>
          </a:p>
          <a:p>
            <a:pPr lvl="1" algn="ctr"/>
            <a:r>
              <a:rPr lang="hu-HU" sz="2200" dirty="0">
                <a:solidFill>
                  <a:schemeClr val="bg2"/>
                </a:solidFill>
                <a:latin typeface="Arial" pitchFamily="34" charset="0"/>
                <a:cs typeface="Arial" pitchFamily="34" charset="0"/>
              </a:rPr>
              <a:t>A fogyasztói élelmiszer-pazarlás hazánkat is érintő társadalmi és gazdasági probléma, amely enyhítésében a szemléletformálás kulcsszerepet játszik. Fontos hangsúlyozni ugyanakkor, hogy a jó gyakorlatok kockázatmentes elterjesztéséhez megfelelő élelmiszerlánc-biztonsági szakmai alapokra is szükség van</a:t>
            </a:r>
            <a:r>
              <a:rPr lang="hu-HU" sz="2200" dirty="0" smtClean="0">
                <a:solidFill>
                  <a:schemeClr val="bg2"/>
                </a:solidFill>
                <a:latin typeface="Arial" pitchFamily="34" charset="0"/>
                <a:cs typeface="Arial" pitchFamily="34" charset="0"/>
              </a:rPr>
              <a:t>.</a:t>
            </a:r>
          </a:p>
          <a:p>
            <a:pPr lvl="1" algn="ctr"/>
            <a:endParaRPr lang="hu-HU" sz="2200" dirty="0" smtClean="0"/>
          </a:p>
          <a:p>
            <a:pPr lvl="1" algn="ctr"/>
            <a:r>
              <a:rPr lang="hu-HU" sz="2200" dirty="0" smtClean="0">
                <a:solidFill>
                  <a:srgbClr val="17A3A5"/>
                </a:solidFill>
              </a:rPr>
              <a:t>E</a:t>
            </a:r>
            <a:r>
              <a:rPr lang="en-IE" sz="2200" dirty="0" err="1" smtClean="0">
                <a:solidFill>
                  <a:srgbClr val="17A3A5"/>
                </a:solidFill>
              </a:rPr>
              <a:t>gy</a:t>
            </a:r>
            <a:r>
              <a:rPr lang="en-IE" sz="2200" dirty="0" smtClean="0">
                <a:solidFill>
                  <a:srgbClr val="17A3A5"/>
                </a:solidFill>
              </a:rPr>
              <a:t> </a:t>
            </a:r>
            <a:r>
              <a:rPr lang="en-IE" sz="2200" dirty="0" err="1">
                <a:solidFill>
                  <a:srgbClr val="17A3A5"/>
                </a:solidFill>
              </a:rPr>
              <a:t>korábbi</a:t>
            </a:r>
            <a:r>
              <a:rPr lang="en-IE" sz="2200" dirty="0">
                <a:solidFill>
                  <a:srgbClr val="17A3A5"/>
                </a:solidFill>
              </a:rPr>
              <a:t> </a:t>
            </a:r>
            <a:r>
              <a:rPr lang="en-IE" sz="2200" dirty="0" err="1">
                <a:solidFill>
                  <a:srgbClr val="17A3A5"/>
                </a:solidFill>
              </a:rPr>
              <a:t>európai</a:t>
            </a:r>
            <a:r>
              <a:rPr lang="en-IE" sz="2200" dirty="0">
                <a:solidFill>
                  <a:srgbClr val="17A3A5"/>
                </a:solidFill>
              </a:rPr>
              <a:t> </a:t>
            </a:r>
            <a:r>
              <a:rPr lang="en-IE" sz="2200" dirty="0" err="1">
                <a:solidFill>
                  <a:srgbClr val="17A3A5"/>
                </a:solidFill>
              </a:rPr>
              <a:t>kutatás</a:t>
            </a:r>
            <a:r>
              <a:rPr lang="en-IE" sz="2200" dirty="0">
                <a:solidFill>
                  <a:srgbClr val="17A3A5"/>
                </a:solidFill>
              </a:rPr>
              <a:t> </a:t>
            </a:r>
            <a:r>
              <a:rPr lang="en-IE" sz="2200" dirty="0" err="1">
                <a:solidFill>
                  <a:srgbClr val="17A3A5"/>
                </a:solidFill>
              </a:rPr>
              <a:t>szerint</a:t>
            </a:r>
            <a:r>
              <a:rPr lang="en-IE" sz="2200" dirty="0">
                <a:solidFill>
                  <a:srgbClr val="17A3A5"/>
                </a:solidFill>
              </a:rPr>
              <a:t> </a:t>
            </a:r>
            <a:r>
              <a:rPr lang="en-IE" sz="2200" dirty="0" err="1">
                <a:solidFill>
                  <a:srgbClr val="17A3A5"/>
                </a:solidFill>
              </a:rPr>
              <a:t>itthon</a:t>
            </a:r>
            <a:r>
              <a:rPr lang="en-IE" sz="2200" dirty="0">
                <a:solidFill>
                  <a:srgbClr val="17A3A5"/>
                </a:solidFill>
              </a:rPr>
              <a:t> </a:t>
            </a:r>
            <a:r>
              <a:rPr lang="en-IE" sz="2200" dirty="0" err="1">
                <a:solidFill>
                  <a:srgbClr val="17A3A5"/>
                </a:solidFill>
              </a:rPr>
              <a:t>körülbelül</a:t>
            </a:r>
            <a:r>
              <a:rPr lang="en-IE" sz="2200" dirty="0">
                <a:solidFill>
                  <a:srgbClr val="17A3A5"/>
                </a:solidFill>
              </a:rPr>
              <a:t> 1,8 </a:t>
            </a:r>
            <a:r>
              <a:rPr lang="en-IE" sz="2200" dirty="0" err="1">
                <a:solidFill>
                  <a:srgbClr val="17A3A5"/>
                </a:solidFill>
              </a:rPr>
              <a:t>millió</a:t>
            </a:r>
            <a:r>
              <a:rPr lang="en-IE" sz="2200" dirty="0">
                <a:solidFill>
                  <a:srgbClr val="17A3A5"/>
                </a:solidFill>
              </a:rPr>
              <a:t> </a:t>
            </a:r>
            <a:r>
              <a:rPr lang="en-IE" sz="2200" dirty="0" err="1">
                <a:solidFill>
                  <a:srgbClr val="17A3A5"/>
                </a:solidFill>
              </a:rPr>
              <a:t>tonna</a:t>
            </a:r>
            <a:r>
              <a:rPr lang="en-IE" sz="2200" dirty="0">
                <a:solidFill>
                  <a:srgbClr val="17A3A5"/>
                </a:solidFill>
              </a:rPr>
              <a:t> </a:t>
            </a:r>
            <a:r>
              <a:rPr lang="en-IE" sz="2200" dirty="0" err="1">
                <a:solidFill>
                  <a:srgbClr val="17A3A5"/>
                </a:solidFill>
              </a:rPr>
              <a:t>élelmiszert</a:t>
            </a:r>
            <a:r>
              <a:rPr lang="en-IE" sz="2200" dirty="0">
                <a:solidFill>
                  <a:srgbClr val="17A3A5"/>
                </a:solidFill>
              </a:rPr>
              <a:t> </a:t>
            </a:r>
            <a:r>
              <a:rPr lang="en-IE" sz="2200" dirty="0" err="1">
                <a:solidFill>
                  <a:srgbClr val="17A3A5"/>
                </a:solidFill>
              </a:rPr>
              <a:t>pazarolunk</a:t>
            </a:r>
            <a:r>
              <a:rPr lang="en-IE" sz="2200" dirty="0">
                <a:solidFill>
                  <a:srgbClr val="17A3A5"/>
                </a:solidFill>
              </a:rPr>
              <a:t> el </a:t>
            </a:r>
            <a:r>
              <a:rPr lang="en-IE" sz="2200" dirty="0" err="1">
                <a:solidFill>
                  <a:srgbClr val="17A3A5"/>
                </a:solidFill>
              </a:rPr>
              <a:t>egy</a:t>
            </a:r>
            <a:r>
              <a:rPr lang="en-IE" sz="2200" dirty="0">
                <a:solidFill>
                  <a:srgbClr val="17A3A5"/>
                </a:solidFill>
              </a:rPr>
              <a:t> </a:t>
            </a:r>
            <a:r>
              <a:rPr lang="en-IE" sz="2200" dirty="0" err="1">
                <a:solidFill>
                  <a:srgbClr val="17A3A5"/>
                </a:solidFill>
              </a:rPr>
              <a:t>évben</a:t>
            </a:r>
            <a:r>
              <a:rPr lang="en-IE" sz="2200" dirty="0">
                <a:solidFill>
                  <a:srgbClr val="17A3A5"/>
                </a:solidFill>
              </a:rPr>
              <a:t>.</a:t>
            </a:r>
            <a:endParaRPr lang="en-IE" sz="2200" dirty="0" smtClean="0">
              <a:solidFill>
                <a:srgbClr val="17A3A5"/>
              </a:solidFill>
            </a:endParaRPr>
          </a:p>
          <a:p>
            <a:pPr lvl="1" algn="ctr"/>
            <a:endParaRPr lang="en-US" dirty="0">
              <a:solidFill>
                <a:srgbClr val="17A3A5"/>
              </a:solidFill>
              <a:latin typeface="Arial" pitchFamily="34" charset="0"/>
              <a:cs typeface="Arial" pitchFamily="34" charset="0"/>
            </a:endParaRPr>
          </a:p>
        </p:txBody>
      </p:sp>
      <p:sp>
        <p:nvSpPr>
          <p:cNvPr id="307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077"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smtClean="0">
                <a:solidFill>
                  <a:srgbClr val="17A3A5"/>
                </a:solidFill>
                <a:latin typeface="Arial" pitchFamily="34" charset="0"/>
                <a:cs typeface="Arial" pitchFamily="34" charset="0"/>
              </a:rPr>
              <a:t>Áttekintés</a:t>
            </a:r>
            <a:endParaRPr lang="en-US"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141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5" name="Text Box 5"/>
          <p:cNvSpPr txBox="1">
            <a:spLocks noChangeArrowheads="1"/>
          </p:cNvSpPr>
          <p:nvPr/>
        </p:nvSpPr>
        <p:spPr bwMode="auto">
          <a:xfrm>
            <a:off x="304800" y="1301750"/>
            <a:ext cx="8305800" cy="4462760"/>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100 </a:t>
            </a:r>
            <a:r>
              <a:rPr lang="hu-HU" sz="2000" dirty="0" smtClean="0">
                <a:solidFill>
                  <a:schemeClr val="bg2"/>
                </a:solidFill>
                <a:latin typeface="Arial" pitchFamily="34" charset="0"/>
                <a:cs typeface="Arial" pitchFamily="34" charset="0"/>
              </a:rPr>
              <a:t>kg még </a:t>
            </a:r>
            <a:r>
              <a:rPr lang="hu-HU" sz="2000" dirty="0">
                <a:solidFill>
                  <a:schemeClr val="bg2"/>
                </a:solidFill>
                <a:latin typeface="Arial" pitchFamily="34" charset="0"/>
                <a:cs typeface="Arial" pitchFamily="34" charset="0"/>
              </a:rPr>
              <a:t>fogyasztható élelmiszert dob ki egy átlagos háztartás évente Magyarországon</a:t>
            </a:r>
          </a:p>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1,8 millió </a:t>
            </a:r>
            <a:r>
              <a:rPr lang="hu-HU" sz="2000" dirty="0" smtClean="0">
                <a:solidFill>
                  <a:schemeClr val="bg2"/>
                </a:solidFill>
                <a:latin typeface="Arial" pitchFamily="34" charset="0"/>
                <a:cs typeface="Arial" pitchFamily="34" charset="0"/>
              </a:rPr>
              <a:t>tonna fogyasztható </a:t>
            </a:r>
            <a:r>
              <a:rPr lang="hu-HU" sz="2000" dirty="0">
                <a:solidFill>
                  <a:schemeClr val="bg2"/>
                </a:solidFill>
                <a:latin typeface="Arial" pitchFamily="34" charset="0"/>
                <a:cs typeface="Arial" pitchFamily="34" charset="0"/>
              </a:rPr>
              <a:t>élelmiszer kerül a szemétbe egy év alatt Magyarországon</a:t>
            </a:r>
          </a:p>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35 millió </a:t>
            </a:r>
            <a:r>
              <a:rPr lang="hu-HU" sz="2000" dirty="0" smtClean="0">
                <a:solidFill>
                  <a:schemeClr val="bg2"/>
                </a:solidFill>
                <a:latin typeface="Arial" pitchFamily="34" charset="0"/>
                <a:cs typeface="Arial" pitchFamily="34" charset="0"/>
              </a:rPr>
              <a:t>kg élelmiszert </a:t>
            </a:r>
            <a:r>
              <a:rPr lang="hu-HU" sz="2000" dirty="0">
                <a:solidFill>
                  <a:schemeClr val="bg2"/>
                </a:solidFill>
                <a:latin typeface="Arial" pitchFamily="34" charset="0"/>
                <a:cs typeface="Arial" pitchFamily="34" charset="0"/>
              </a:rPr>
              <a:t>mentett meg és juttatott éhezőkhöz az Élelmiszerbank 10 év alatt</a:t>
            </a:r>
          </a:p>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15 milliárd </a:t>
            </a:r>
            <a:r>
              <a:rPr lang="hu-HU" sz="2000" dirty="0" smtClean="0">
                <a:solidFill>
                  <a:schemeClr val="bg2"/>
                </a:solidFill>
                <a:latin typeface="Arial" pitchFamily="34" charset="0"/>
                <a:cs typeface="Arial" pitchFamily="34" charset="0"/>
              </a:rPr>
              <a:t>Ft a </a:t>
            </a:r>
            <a:r>
              <a:rPr lang="hu-HU" sz="2000" dirty="0">
                <a:solidFill>
                  <a:schemeClr val="bg2"/>
                </a:solidFill>
                <a:latin typeface="Arial" pitchFamily="34" charset="0"/>
                <a:cs typeface="Arial" pitchFamily="34" charset="0"/>
              </a:rPr>
              <a:t>megmentett élelmiszer értéke</a:t>
            </a:r>
          </a:p>
          <a:p>
            <a:pPr marL="285750" indent="-285750">
              <a:buFont typeface="Arial" panose="020B0604020202020204" pitchFamily="34" charset="0"/>
              <a:buChar char="•"/>
            </a:pPr>
            <a:r>
              <a:rPr lang="hu-HU" sz="2000" dirty="0" smtClean="0">
                <a:solidFill>
                  <a:schemeClr val="bg2"/>
                </a:solidFill>
                <a:latin typeface="Arial" pitchFamily="34" charset="0"/>
                <a:cs typeface="Arial" pitchFamily="34" charset="0"/>
              </a:rPr>
              <a:t>220 civil </a:t>
            </a:r>
            <a:r>
              <a:rPr lang="hu-HU" sz="2000" dirty="0">
                <a:solidFill>
                  <a:schemeClr val="bg2"/>
                </a:solidFill>
                <a:latin typeface="Arial" pitchFamily="34" charset="0"/>
                <a:cs typeface="Arial" pitchFamily="34" charset="0"/>
              </a:rPr>
              <a:t>szervezetet fognak össze</a:t>
            </a:r>
          </a:p>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303 </a:t>
            </a:r>
            <a:r>
              <a:rPr lang="hu-HU" sz="2000" dirty="0" smtClean="0">
                <a:solidFill>
                  <a:schemeClr val="bg2"/>
                </a:solidFill>
                <a:latin typeface="Arial" pitchFamily="34" charset="0"/>
                <a:cs typeface="Arial" pitchFamily="34" charset="0"/>
              </a:rPr>
              <a:t>ezer körülbelül </a:t>
            </a:r>
            <a:r>
              <a:rPr lang="hu-HU" sz="2000" dirty="0">
                <a:solidFill>
                  <a:schemeClr val="bg2"/>
                </a:solidFill>
                <a:latin typeface="Arial" pitchFamily="34" charset="0"/>
                <a:cs typeface="Arial" pitchFamily="34" charset="0"/>
              </a:rPr>
              <a:t>ennyi nélkülöző emberhez </a:t>
            </a:r>
            <a:r>
              <a:rPr lang="hu-HU" sz="2000" dirty="0" smtClean="0">
                <a:solidFill>
                  <a:schemeClr val="bg2"/>
                </a:solidFill>
                <a:latin typeface="Arial" pitchFamily="34" charset="0"/>
                <a:cs typeface="Arial" pitchFamily="34" charset="0"/>
              </a:rPr>
              <a:t>juttatnak </a:t>
            </a:r>
            <a:r>
              <a:rPr lang="hu-HU" sz="2000" dirty="0">
                <a:solidFill>
                  <a:schemeClr val="bg2"/>
                </a:solidFill>
                <a:latin typeface="Arial" pitchFamily="34" charset="0"/>
                <a:cs typeface="Arial" pitchFamily="34" charset="0"/>
              </a:rPr>
              <a:t>rendszeresen élelmet</a:t>
            </a:r>
          </a:p>
          <a:p>
            <a:pPr marL="285750" indent="-285750">
              <a:buFont typeface="Arial" panose="020B0604020202020204" pitchFamily="34" charset="0"/>
              <a:buChar char="•"/>
            </a:pPr>
            <a:r>
              <a:rPr lang="hu-HU" sz="2000" dirty="0">
                <a:solidFill>
                  <a:schemeClr val="bg2"/>
                </a:solidFill>
                <a:latin typeface="Arial" pitchFamily="34" charset="0"/>
                <a:cs typeface="Arial" pitchFamily="34" charset="0"/>
              </a:rPr>
              <a:t>90-100 millió </a:t>
            </a:r>
            <a:r>
              <a:rPr lang="hu-HU" sz="2000" dirty="0" smtClean="0">
                <a:solidFill>
                  <a:schemeClr val="bg2"/>
                </a:solidFill>
                <a:latin typeface="Arial" pitchFamily="34" charset="0"/>
                <a:cs typeface="Arial" pitchFamily="34" charset="0"/>
              </a:rPr>
              <a:t>Ft - ennyiből </a:t>
            </a:r>
            <a:r>
              <a:rPr lang="hu-HU" sz="2000" dirty="0">
                <a:solidFill>
                  <a:schemeClr val="bg2"/>
                </a:solidFill>
                <a:latin typeface="Arial" pitchFamily="34" charset="0"/>
                <a:cs typeface="Arial" pitchFamily="34" charset="0"/>
              </a:rPr>
              <a:t>gazdálkodik az Élelmiszerbank évente, de ha nem lennének önkénteseik, ennek többszörösébe kerülne, amit csinálnak</a:t>
            </a:r>
          </a:p>
          <a:p>
            <a:pPr lvl="1" algn="ctr"/>
            <a:endParaRPr lang="en-US" sz="2000" dirty="0">
              <a:solidFill>
                <a:srgbClr val="17A3A5"/>
              </a:solidFill>
              <a:latin typeface="Arial" pitchFamily="34" charset="0"/>
              <a:cs typeface="Arial" pitchFamily="34" charset="0"/>
            </a:endParaRPr>
          </a:p>
        </p:txBody>
      </p:sp>
      <p:sp>
        <p:nvSpPr>
          <p:cNvPr id="307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3077"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smtClean="0">
                <a:solidFill>
                  <a:srgbClr val="17A3A5"/>
                </a:solidFill>
                <a:latin typeface="Arial" pitchFamily="34" charset="0"/>
                <a:cs typeface="Arial" pitchFamily="34" charset="0"/>
              </a:rPr>
              <a:t>Áttekintés</a:t>
            </a:r>
            <a:endParaRPr lang="en-US"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671131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099" name="Text Box 5"/>
          <p:cNvSpPr txBox="1">
            <a:spLocks noChangeArrowheads="1"/>
          </p:cNvSpPr>
          <p:nvPr/>
        </p:nvSpPr>
        <p:spPr bwMode="auto">
          <a:xfrm>
            <a:off x="76200" y="1447800"/>
            <a:ext cx="6440016" cy="3970318"/>
          </a:xfrm>
          <a:prstGeom prst="rect">
            <a:avLst/>
          </a:prstGeom>
          <a:noFill/>
          <a:ln w="9525">
            <a:noFill/>
            <a:miter lim="800000"/>
            <a:headEnd/>
            <a:tailEnd/>
          </a:ln>
        </p:spPr>
        <p:txBody>
          <a:bodyPr wrap="square">
            <a:spAutoFit/>
          </a:bodyPr>
          <a:lstStyle/>
          <a:p>
            <a:pPr marL="385763" lvl="1">
              <a:buClr>
                <a:schemeClr val="hlink"/>
              </a:buClr>
            </a:pPr>
            <a:r>
              <a:rPr lang="en-IE" sz="2800" dirty="0" smtClean="0">
                <a:solidFill>
                  <a:schemeClr val="bg2"/>
                </a:solidFill>
                <a:latin typeface="Arial" pitchFamily="34" charset="0"/>
                <a:cs typeface="Arial" pitchFamily="34" charset="0"/>
              </a:rPr>
              <a:t>A </a:t>
            </a:r>
            <a:r>
              <a:rPr lang="en-IE" sz="2800" dirty="0">
                <a:solidFill>
                  <a:schemeClr val="bg2"/>
                </a:solidFill>
                <a:latin typeface="Arial" pitchFamily="34" charset="0"/>
                <a:cs typeface="Arial" pitchFamily="34" charset="0"/>
              </a:rPr>
              <a:t>Magyar </a:t>
            </a:r>
            <a:r>
              <a:rPr lang="en-IE" sz="2800" dirty="0" err="1">
                <a:solidFill>
                  <a:schemeClr val="bg2"/>
                </a:solidFill>
                <a:latin typeface="Arial" pitchFamily="34" charset="0"/>
                <a:cs typeface="Arial" pitchFamily="34" charset="0"/>
              </a:rPr>
              <a:t>Élelmiszerbank</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Egyesület</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egy</a:t>
            </a:r>
            <a:r>
              <a:rPr lang="en-IE" sz="2800" dirty="0">
                <a:solidFill>
                  <a:schemeClr val="bg2"/>
                </a:solidFill>
                <a:latin typeface="Arial" pitchFamily="34" charset="0"/>
                <a:cs typeface="Arial" pitchFamily="34" charset="0"/>
              </a:rPr>
              <a:t> non-profit </a:t>
            </a:r>
            <a:r>
              <a:rPr lang="en-IE" sz="2800" dirty="0" err="1">
                <a:solidFill>
                  <a:schemeClr val="bg2"/>
                </a:solidFill>
                <a:latin typeface="Arial" pitchFamily="34" charset="0"/>
                <a:cs typeface="Arial" pitchFamily="34" charset="0"/>
              </a:rPr>
              <a:t>szervezet</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amelynek</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célja</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hogy</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kapcsolatot</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teremtsen</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az</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országunkban</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felhalmozódó</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élelmiszerfeleslegek</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és</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az</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arra</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rászorulók</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között</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ezzel</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elősegítse</a:t>
            </a:r>
            <a:r>
              <a:rPr lang="en-IE" sz="2800" dirty="0">
                <a:solidFill>
                  <a:schemeClr val="bg2"/>
                </a:solidFill>
                <a:latin typeface="Arial" pitchFamily="34" charset="0"/>
                <a:cs typeface="Arial" pitchFamily="34" charset="0"/>
              </a:rPr>
              <a:t> a </a:t>
            </a:r>
            <a:r>
              <a:rPr lang="en-IE" sz="2800" dirty="0" err="1">
                <a:solidFill>
                  <a:schemeClr val="bg2"/>
                </a:solidFill>
                <a:latin typeface="Arial" pitchFamily="34" charset="0"/>
                <a:cs typeface="Arial" pitchFamily="34" charset="0"/>
              </a:rPr>
              <a:t>szegénység</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az</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éhezés</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és</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az</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alultápláltság</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csökkenését</a:t>
            </a:r>
            <a:r>
              <a:rPr lang="en-IE" sz="2800" dirty="0">
                <a:solidFill>
                  <a:schemeClr val="bg2"/>
                </a:solidFill>
                <a:latin typeface="Arial" pitchFamily="34" charset="0"/>
                <a:cs typeface="Arial" pitchFamily="34" charset="0"/>
              </a:rPr>
              <a:t> </a:t>
            </a:r>
            <a:r>
              <a:rPr lang="en-IE" sz="2800" dirty="0" err="1">
                <a:solidFill>
                  <a:schemeClr val="bg2"/>
                </a:solidFill>
                <a:latin typeface="Arial" pitchFamily="34" charset="0"/>
                <a:cs typeface="Arial" pitchFamily="34" charset="0"/>
              </a:rPr>
              <a:t>Magyarországon</a:t>
            </a:r>
            <a:r>
              <a:rPr lang="en-IE" sz="2800" dirty="0">
                <a:solidFill>
                  <a:schemeClr val="bg2"/>
                </a:solidFill>
                <a:latin typeface="Arial" pitchFamily="34" charset="0"/>
                <a:cs typeface="Arial" pitchFamily="34" charset="0"/>
              </a:rPr>
              <a:t>.</a:t>
            </a:r>
            <a:endParaRPr lang="en-US" dirty="0">
              <a:solidFill>
                <a:schemeClr val="bg2"/>
              </a:solidFill>
              <a:latin typeface="Arial" pitchFamily="34" charset="0"/>
            </a:endParaRPr>
          </a:p>
        </p:txBody>
      </p:sp>
      <p:sp>
        <p:nvSpPr>
          <p:cNvPr id="4100"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101"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a:solidFill>
                  <a:srgbClr val="17A3A5"/>
                </a:solidFill>
                <a:latin typeface="Arial" pitchFamily="34" charset="0"/>
                <a:cs typeface="Arial" pitchFamily="34" charset="0"/>
              </a:rPr>
              <a:t>Magyar Élelmiszerbank Egyesület</a:t>
            </a:r>
            <a:endParaRPr lang="en-US" sz="3200" b="1" dirty="0">
              <a:solidFill>
                <a:srgbClr val="17A3A5"/>
              </a:solidFill>
              <a:latin typeface="Arial" pitchFamily="34" charset="0"/>
              <a:cs typeface="Arial" pitchFamily="34" charset="0"/>
            </a:endParaRPr>
          </a:p>
        </p:txBody>
      </p:sp>
      <p:sp>
        <p:nvSpPr>
          <p:cNvPr id="4102" name="Rectangle 6"/>
          <p:cNvSpPr>
            <a:spLocks noChangeArrowheads="1"/>
          </p:cNvSpPr>
          <p:nvPr/>
        </p:nvSpPr>
        <p:spPr bwMode="auto">
          <a:xfrm>
            <a:off x="0" y="5301208"/>
            <a:ext cx="8991600" cy="707886"/>
          </a:xfrm>
          <a:prstGeom prst="rect">
            <a:avLst/>
          </a:prstGeom>
          <a:noFill/>
          <a:ln w="9525">
            <a:noFill/>
            <a:miter lim="800000"/>
            <a:headEnd/>
            <a:tailEnd/>
          </a:ln>
        </p:spPr>
        <p:txBody>
          <a:bodyPr wrap="square">
            <a:spAutoFit/>
          </a:bodyPr>
          <a:lstStyle/>
          <a:p>
            <a:pPr lvl="1" algn="ctr"/>
            <a:r>
              <a:rPr lang="hu-HU" sz="2000" dirty="0" smtClean="0">
                <a:solidFill>
                  <a:schemeClr val="bg2"/>
                </a:solidFill>
                <a:latin typeface="Arial" pitchFamily="34" charset="0"/>
                <a:cs typeface="Arial" pitchFamily="34" charset="0"/>
              </a:rPr>
              <a:t>Forrás</a:t>
            </a:r>
            <a:r>
              <a:rPr lang="en-IE" sz="2000" dirty="0" smtClean="0">
                <a:solidFill>
                  <a:schemeClr val="bg2"/>
                </a:solidFill>
                <a:latin typeface="Arial" pitchFamily="34" charset="0"/>
                <a:cs typeface="Arial" pitchFamily="34" charset="0"/>
              </a:rPr>
              <a:t>:  </a:t>
            </a:r>
            <a:endParaRPr lang="en-IE" sz="2000" dirty="0">
              <a:solidFill>
                <a:schemeClr val="bg2"/>
              </a:solidFill>
              <a:latin typeface="Arial" pitchFamily="34" charset="0"/>
              <a:cs typeface="Arial" pitchFamily="34" charset="0"/>
              <a:hlinkClick r:id="rId4"/>
            </a:endParaRPr>
          </a:p>
          <a:p>
            <a:pPr lvl="1" algn="ctr"/>
            <a:r>
              <a:rPr lang="en-IE" sz="2000" dirty="0">
                <a:solidFill>
                  <a:schemeClr val="bg2"/>
                </a:solidFill>
                <a:latin typeface="Arial" pitchFamily="34" charset="0"/>
                <a:cs typeface="Arial" pitchFamily="34" charset="0"/>
              </a:rPr>
              <a:t>http://www.elelmiszerbank.hu/</a:t>
            </a:r>
            <a:endParaRPr lang="en-US" sz="2000" dirty="0">
              <a:solidFill>
                <a:schemeClr val="bg2"/>
              </a:solidFill>
              <a:latin typeface="Arial" pitchFamily="34" charset="0"/>
              <a:cs typeface="Arial" pitchFamily="34" charset="0"/>
            </a:endParaRPr>
          </a:p>
        </p:txBody>
      </p:sp>
      <p:pic>
        <p:nvPicPr>
          <p:cNvPr id="2" name="Kép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845" y="1714322"/>
            <a:ext cx="1762125" cy="628650"/>
          </a:xfrm>
          <a:prstGeom prst="rect">
            <a:avLst/>
          </a:prstGeom>
        </p:spPr>
      </p:pic>
    </p:spTree>
    <p:extLst>
      <p:ext uri="{BB962C8B-B14F-4D97-AF65-F5344CB8AC3E}">
        <p14:creationId xmlns:p14="http://schemas.microsoft.com/office/powerpoint/2010/main" val="422374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Text Box 5"/>
          <p:cNvSpPr txBox="1">
            <a:spLocks noChangeArrowheads="1"/>
          </p:cNvSpPr>
          <p:nvPr/>
        </p:nvSpPr>
        <p:spPr bwMode="auto">
          <a:xfrm>
            <a:off x="381000" y="1371600"/>
            <a:ext cx="8305800" cy="5262979"/>
          </a:xfrm>
          <a:prstGeom prst="rect">
            <a:avLst/>
          </a:prstGeom>
          <a:noFill/>
          <a:ln w="9525">
            <a:noFill/>
            <a:miter lim="800000"/>
            <a:headEnd/>
            <a:tailEnd/>
          </a:ln>
        </p:spPr>
        <p:txBody>
          <a:bodyPr>
            <a:spAutoFit/>
          </a:bodyPr>
          <a:lstStyle/>
          <a:p>
            <a:pPr algn="ctr">
              <a:spcBef>
                <a:spcPct val="50000"/>
              </a:spcBef>
            </a:pPr>
            <a:r>
              <a:rPr lang="en-IE" sz="2800" b="1" dirty="0">
                <a:solidFill>
                  <a:srgbClr val="17A3A5"/>
                </a:solidFill>
                <a:latin typeface="Arial" pitchFamily="34" charset="0"/>
              </a:rPr>
              <a:t> </a:t>
            </a:r>
            <a:r>
              <a:rPr lang="hu-HU" sz="2800" dirty="0">
                <a:solidFill>
                  <a:schemeClr val="bg2"/>
                </a:solidFill>
                <a:latin typeface="Arial" pitchFamily="34" charset="0"/>
              </a:rPr>
              <a:t>Egy OECD felmérés szerint Magyarországon elképesztő mértékben, 5 év alatt szinte </a:t>
            </a:r>
            <a:r>
              <a:rPr lang="hu-HU" sz="2800" dirty="0">
                <a:solidFill>
                  <a:srgbClr val="17A3A5"/>
                </a:solidFill>
                <a:latin typeface="Arial" pitchFamily="34" charset="0"/>
              </a:rPr>
              <a:t>duplájára nőtt az ételt nélkülözők száma</a:t>
            </a:r>
            <a:r>
              <a:rPr lang="hu-HU" sz="2800" dirty="0">
                <a:solidFill>
                  <a:schemeClr val="bg2"/>
                </a:solidFill>
                <a:latin typeface="Arial" pitchFamily="34" charset="0"/>
              </a:rPr>
              <a:t>, 17,4%-ról 30,6%-ra. Ezért óriási szükség van az Élelmiszerbank munkájára, ami 2014-ben 1 417 413 kg élelmiszert juttatott el 303 ezer emberhez, ez a szám évről évre növekszik. </a:t>
            </a:r>
            <a:r>
              <a:rPr lang="en-IE" sz="2800" dirty="0"/>
              <a:t> </a:t>
            </a:r>
          </a:p>
          <a:p>
            <a:pPr algn="ctr">
              <a:spcBef>
                <a:spcPct val="50000"/>
              </a:spcBef>
            </a:pPr>
            <a:r>
              <a:rPr lang="hu-HU" sz="2800" dirty="0" smtClean="0">
                <a:solidFill>
                  <a:schemeClr val="bg2"/>
                </a:solidFill>
                <a:latin typeface="Arial" pitchFamily="34" charset="0"/>
              </a:rPr>
              <a:t>Forrás</a:t>
            </a:r>
            <a:r>
              <a:rPr lang="hu-HU" sz="2800" dirty="0">
                <a:solidFill>
                  <a:schemeClr val="bg2"/>
                </a:solidFill>
                <a:latin typeface="Arial" pitchFamily="34" charset="0"/>
              </a:rPr>
              <a:t>: http://www.elelmiszerbank.hu/hu/kik_vagyunk/az_elelmiszerbank_szamokban.html#.Vzzj8vmLS9I</a:t>
            </a:r>
            <a:endParaRPr lang="en-IE" sz="2800" dirty="0">
              <a:solidFill>
                <a:schemeClr val="bg2"/>
              </a:solidFill>
              <a:latin typeface="Arial" pitchFamily="34" charset="0"/>
            </a:endParaRPr>
          </a:p>
          <a:p>
            <a:pPr algn="ctr">
              <a:spcBef>
                <a:spcPct val="50000"/>
              </a:spcBef>
            </a:pPr>
            <a:endParaRPr lang="en-US" sz="2800" dirty="0">
              <a:solidFill>
                <a:schemeClr val="bg2"/>
              </a:solidFill>
              <a:latin typeface="Arial" pitchFamily="34" charset="0"/>
            </a:endParaRPr>
          </a:p>
        </p:txBody>
      </p:sp>
      <p:sp>
        <p:nvSpPr>
          <p:cNvPr id="5124"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12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a:solidFill>
                  <a:srgbClr val="17A3A5"/>
                </a:solidFill>
                <a:latin typeface="Arial" pitchFamily="34" charset="0"/>
                <a:cs typeface="Arial" pitchFamily="34" charset="0"/>
              </a:rPr>
              <a:t>Az Élelmiszerbank számokban</a:t>
            </a:r>
            <a:endParaRPr lang="en-US" sz="3200" b="1" dirty="0">
              <a:solidFill>
                <a:srgbClr val="17A3A5"/>
              </a:solidFill>
              <a:latin typeface="Arial" pitchFamily="34" charset="0"/>
              <a:cs typeface="Arial" pitchFamily="34" charset="0"/>
            </a:endParaRPr>
          </a:p>
        </p:txBody>
      </p:sp>
    </p:spTree>
    <p:extLst>
      <p:ext uri="{BB962C8B-B14F-4D97-AF65-F5344CB8AC3E}">
        <p14:creationId xmlns:p14="http://schemas.microsoft.com/office/powerpoint/2010/main" val="2583491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Text Box 5"/>
          <p:cNvSpPr txBox="1">
            <a:spLocks noChangeArrowheads="1"/>
          </p:cNvSpPr>
          <p:nvPr/>
        </p:nvSpPr>
        <p:spPr bwMode="auto">
          <a:xfrm>
            <a:off x="381000" y="1371600"/>
            <a:ext cx="8305800" cy="4185761"/>
          </a:xfrm>
          <a:prstGeom prst="rect">
            <a:avLst/>
          </a:prstGeom>
          <a:noFill/>
          <a:ln w="9525">
            <a:noFill/>
            <a:miter lim="800000"/>
            <a:headEnd/>
            <a:tailEnd/>
          </a:ln>
        </p:spPr>
        <p:txBody>
          <a:bodyPr>
            <a:spAutoFit/>
          </a:bodyPr>
          <a:lstStyle/>
          <a:p>
            <a:pPr algn="ctr">
              <a:spcBef>
                <a:spcPct val="50000"/>
              </a:spcBef>
            </a:pPr>
            <a:r>
              <a:rPr lang="en-IE" sz="2800" b="1" dirty="0">
                <a:solidFill>
                  <a:srgbClr val="17A3A5"/>
                </a:solidFill>
                <a:latin typeface="Arial" pitchFamily="34" charset="0"/>
              </a:rPr>
              <a:t> </a:t>
            </a:r>
            <a:r>
              <a:rPr lang="hu-HU" sz="2800" dirty="0">
                <a:solidFill>
                  <a:schemeClr val="bg2"/>
                </a:solidFill>
                <a:latin typeface="Arial" pitchFamily="34" charset="0"/>
              </a:rPr>
              <a:t>A Magyar Élelmiszerbank sokéves tapasztalatát és jó gyakorlatait egy </a:t>
            </a:r>
            <a:r>
              <a:rPr lang="hu-HU" sz="2800" dirty="0">
                <a:solidFill>
                  <a:srgbClr val="17A3A5"/>
                </a:solidFill>
                <a:latin typeface="Arial" pitchFamily="34" charset="0"/>
              </a:rPr>
              <a:t>képzési program </a:t>
            </a:r>
            <a:r>
              <a:rPr lang="hu-HU" sz="2800" dirty="0">
                <a:solidFill>
                  <a:schemeClr val="bg2"/>
                </a:solidFill>
                <a:latin typeface="Arial" pitchFamily="34" charset="0"/>
              </a:rPr>
              <a:t>keretében adja át nyolc város civil szervezeteinek, annak érdekében, hogy az élelmiszermentés helyi szinten is megvalósítható legyen. </a:t>
            </a:r>
            <a:endParaRPr lang="hu-HU" sz="2800" dirty="0" smtClean="0">
              <a:solidFill>
                <a:schemeClr val="bg2"/>
              </a:solidFill>
              <a:latin typeface="Arial" pitchFamily="34" charset="0"/>
            </a:endParaRPr>
          </a:p>
          <a:p>
            <a:pPr algn="ctr">
              <a:spcBef>
                <a:spcPct val="50000"/>
              </a:spcBef>
            </a:pPr>
            <a:r>
              <a:rPr lang="hu-HU" sz="2800" dirty="0" smtClean="0">
                <a:solidFill>
                  <a:schemeClr val="bg2"/>
                </a:solidFill>
                <a:latin typeface="Arial" pitchFamily="34" charset="0"/>
              </a:rPr>
              <a:t>A </a:t>
            </a:r>
            <a:r>
              <a:rPr lang="hu-HU" sz="2800" dirty="0">
                <a:solidFill>
                  <a:schemeClr val="bg2"/>
                </a:solidFill>
                <a:latin typeface="Arial" pitchFamily="34" charset="0"/>
              </a:rPr>
              <a:t>Helyi Élelmiszermentő Hálózatok Kiépítése projekt a Norvég Civil Alap támogatásával megvalósuló 14 hónapos projekt, amely 2015. március 1-én indult. </a:t>
            </a:r>
            <a:endParaRPr lang="en-US" sz="2800" dirty="0">
              <a:solidFill>
                <a:schemeClr val="bg2"/>
              </a:solidFill>
              <a:latin typeface="Arial" pitchFamily="34" charset="0"/>
            </a:endParaRPr>
          </a:p>
        </p:txBody>
      </p:sp>
      <p:sp>
        <p:nvSpPr>
          <p:cNvPr id="5124"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12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lvl="1" algn="ctr"/>
            <a:r>
              <a:rPr lang="hu-HU" sz="3200" b="1" dirty="0">
                <a:solidFill>
                  <a:srgbClr val="17A3A5"/>
                </a:solidFill>
                <a:latin typeface="Arial" pitchFamily="34" charset="0"/>
                <a:cs typeface="Arial" pitchFamily="34" charset="0"/>
              </a:rPr>
              <a:t>Helyi Élelmiszermentő Hálózatok kiépítése</a:t>
            </a:r>
            <a:endParaRPr lang="en-US" sz="3200" b="1" dirty="0">
              <a:solidFill>
                <a:srgbClr val="17A3A5"/>
              </a:solidFill>
              <a:latin typeface="Arial" pitchFamily="34" charset="0"/>
              <a:cs typeface="Arial" pitchFamily="34" charset="0"/>
            </a:endParaRPr>
          </a:p>
        </p:txBody>
      </p:sp>
    </p:spTree>
    <p:extLst>
      <p:ext uri="{BB962C8B-B14F-4D97-AF65-F5344CB8AC3E}">
        <p14:creationId xmlns:p14="http://schemas.microsoft.com/office/powerpoint/2010/main" val="4254136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147" name="Text Box 5"/>
          <p:cNvSpPr txBox="1">
            <a:spLocks noChangeArrowheads="1"/>
          </p:cNvSpPr>
          <p:nvPr/>
        </p:nvSpPr>
        <p:spPr bwMode="auto">
          <a:xfrm>
            <a:off x="0" y="381000"/>
            <a:ext cx="9144000" cy="1815882"/>
          </a:xfrm>
          <a:prstGeom prst="rect">
            <a:avLst/>
          </a:prstGeom>
          <a:noFill/>
          <a:ln w="9525">
            <a:noFill/>
            <a:miter lim="800000"/>
            <a:headEnd/>
            <a:tailEnd/>
          </a:ln>
        </p:spPr>
        <p:txBody>
          <a:bodyPr>
            <a:spAutoFit/>
          </a:bodyPr>
          <a:lstStyle/>
          <a:p>
            <a:pPr algn="ctr">
              <a:spcBef>
                <a:spcPct val="50000"/>
              </a:spcBef>
              <a:defRPr/>
            </a:pPr>
            <a:r>
              <a:rPr lang="hu-HU" sz="3200" b="1" dirty="0" smtClean="0">
                <a:solidFill>
                  <a:schemeClr val="bg1"/>
                </a:solidFill>
                <a:latin typeface="+mj-lt"/>
                <a:ea typeface="Geneva" pitchFamily="-48" charset="-128"/>
              </a:rPr>
              <a:t>ÉLELMISZER HULLADÉK KEZDEMÉNYEZÉSEK </a:t>
            </a:r>
            <a:endParaRPr lang="en-US" sz="3200" b="1" dirty="0">
              <a:solidFill>
                <a:schemeClr val="bg1"/>
              </a:solidFill>
              <a:latin typeface="+mj-lt"/>
              <a:ea typeface="Geneva" pitchFamily="-48" charset="-128"/>
            </a:endParaRPr>
          </a:p>
          <a:p>
            <a:pPr algn="ctr">
              <a:spcBef>
                <a:spcPct val="50000"/>
              </a:spcBef>
              <a:defRPr/>
            </a:pPr>
            <a:r>
              <a:rPr lang="hu-HU" sz="3200" b="1" dirty="0" smtClean="0">
                <a:solidFill>
                  <a:schemeClr val="bg1"/>
                </a:solidFill>
                <a:latin typeface="+mj-lt"/>
                <a:ea typeface="Geneva" pitchFamily="-48" charset="-128"/>
              </a:rPr>
              <a:t>AMIBŐL TANULHATUNK</a:t>
            </a:r>
            <a:r>
              <a:rPr lang="en-US" sz="3200" b="1" dirty="0" smtClean="0">
                <a:solidFill>
                  <a:schemeClr val="bg1"/>
                </a:solidFill>
                <a:latin typeface="+mj-lt"/>
                <a:ea typeface="Geneva" pitchFamily="-48" charset="-128"/>
              </a:rPr>
              <a:t>…</a:t>
            </a:r>
            <a:endParaRPr lang="en-US" sz="2800" dirty="0">
              <a:solidFill>
                <a:schemeClr val="bg1"/>
              </a:solidFill>
              <a:latin typeface="+mj-lt"/>
              <a:ea typeface="Geneva" pitchFamily="-48" charset="-128"/>
            </a:endParaRPr>
          </a:p>
        </p:txBody>
      </p:sp>
    </p:spTree>
    <p:extLst>
      <p:ext uri="{BB962C8B-B14F-4D97-AF65-F5344CB8AC3E}">
        <p14:creationId xmlns:p14="http://schemas.microsoft.com/office/powerpoint/2010/main" val="1608340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1987" name="Text Box 4"/>
          <p:cNvSpPr txBox="1">
            <a:spLocks noChangeArrowheads="1"/>
          </p:cNvSpPr>
          <p:nvPr/>
        </p:nvSpPr>
        <p:spPr bwMode="auto">
          <a:xfrm>
            <a:off x="381000" y="1676400"/>
            <a:ext cx="5105400" cy="4339650"/>
          </a:xfrm>
          <a:prstGeom prst="rect">
            <a:avLst/>
          </a:prstGeom>
          <a:noFill/>
          <a:ln w="9525">
            <a:noFill/>
            <a:miter lim="800000"/>
            <a:headEnd/>
            <a:tailEnd/>
          </a:ln>
        </p:spPr>
        <p:txBody>
          <a:bodyPr>
            <a:spAutoFit/>
          </a:bodyPr>
          <a:lstStyle/>
          <a:p>
            <a:pPr>
              <a:spcBef>
                <a:spcPct val="50000"/>
              </a:spcBef>
            </a:pPr>
            <a:r>
              <a:rPr lang="en-IE" dirty="0" err="1">
                <a:solidFill>
                  <a:schemeClr val="bg2"/>
                </a:solidFill>
                <a:latin typeface="Arial" pitchFamily="34" charset="0"/>
              </a:rPr>
              <a:t>Tristram</a:t>
            </a:r>
            <a:r>
              <a:rPr lang="en-IE" dirty="0">
                <a:solidFill>
                  <a:schemeClr val="bg2"/>
                </a:solidFill>
                <a:latin typeface="Arial" pitchFamily="34" charset="0"/>
              </a:rPr>
              <a:t> </a:t>
            </a:r>
            <a:r>
              <a:rPr lang="en-IE" dirty="0" smtClean="0">
                <a:solidFill>
                  <a:schemeClr val="bg2"/>
                </a:solidFill>
                <a:latin typeface="Arial" pitchFamily="34" charset="0"/>
              </a:rPr>
              <a:t>Stuart</a:t>
            </a:r>
            <a:r>
              <a:rPr lang="hu-HU" dirty="0" smtClean="0">
                <a:solidFill>
                  <a:schemeClr val="bg2"/>
                </a:solidFill>
                <a:latin typeface="Arial" pitchFamily="34" charset="0"/>
              </a:rPr>
              <a:t> </a:t>
            </a:r>
            <a:r>
              <a:rPr lang="en-IE" dirty="0" smtClean="0">
                <a:solidFill>
                  <a:schemeClr val="bg2"/>
                </a:solidFill>
                <a:latin typeface="Arial" pitchFamily="34" charset="0"/>
              </a:rPr>
              <a:t> </a:t>
            </a:r>
            <a:r>
              <a:rPr lang="hu-HU" dirty="0" smtClean="0">
                <a:solidFill>
                  <a:schemeClr val="bg2"/>
                </a:solidFill>
                <a:latin typeface="Arial" pitchFamily="34" charset="0"/>
              </a:rPr>
              <a:t>kezdeményezése megmozgatja a világot azért, hogy „csúnya” gyümölcsöket, zöldségeket és más ételeket ment meg az </a:t>
            </a:r>
            <a:r>
              <a:rPr lang="hu-HU" dirty="0" err="1" smtClean="0">
                <a:solidFill>
                  <a:schemeClr val="bg2"/>
                </a:solidFill>
                <a:latin typeface="Arial" pitchFamily="34" charset="0"/>
              </a:rPr>
              <a:t>elpazarlástól</a:t>
            </a:r>
            <a:r>
              <a:rPr lang="hu-HU" dirty="0" smtClean="0">
                <a:solidFill>
                  <a:schemeClr val="bg2"/>
                </a:solidFill>
                <a:latin typeface="Arial" pitchFamily="34" charset="0"/>
              </a:rPr>
              <a:t>. </a:t>
            </a:r>
            <a:endParaRPr lang="en-IE" dirty="0">
              <a:solidFill>
                <a:schemeClr val="bg2"/>
              </a:solidFill>
              <a:latin typeface="Arial" pitchFamily="34" charset="0"/>
            </a:endParaRPr>
          </a:p>
          <a:p>
            <a:pPr>
              <a:spcBef>
                <a:spcPct val="50000"/>
              </a:spcBef>
            </a:pPr>
            <a:r>
              <a:rPr lang="hu-HU" dirty="0" smtClean="0">
                <a:solidFill>
                  <a:schemeClr val="bg2"/>
                </a:solidFill>
                <a:latin typeface="Arial" pitchFamily="34" charset="0"/>
              </a:rPr>
              <a:t>A kezdeményezés a termelőket „gyűjtögető mozgalom”</a:t>
            </a:r>
            <a:r>
              <a:rPr lang="hu-HU" dirty="0" err="1" smtClean="0">
                <a:solidFill>
                  <a:schemeClr val="bg2"/>
                </a:solidFill>
                <a:latin typeface="Arial" pitchFamily="34" charset="0"/>
              </a:rPr>
              <a:t>-ban</a:t>
            </a:r>
            <a:r>
              <a:rPr lang="hu-HU" dirty="0" smtClean="0">
                <a:solidFill>
                  <a:schemeClr val="bg2"/>
                </a:solidFill>
                <a:latin typeface="Arial" pitchFamily="34" charset="0"/>
              </a:rPr>
              <a:t> való részvételre buzdítja,</a:t>
            </a:r>
            <a:r>
              <a:rPr lang="en-IE" dirty="0" smtClean="0">
                <a:solidFill>
                  <a:schemeClr val="bg2"/>
                </a:solidFill>
                <a:latin typeface="Arial" pitchFamily="34" charset="0"/>
              </a:rPr>
              <a:t> </a:t>
            </a:r>
            <a:r>
              <a:rPr lang="en-IE" dirty="0">
                <a:solidFill>
                  <a:schemeClr val="bg2"/>
                </a:solidFill>
                <a:latin typeface="Arial" pitchFamily="34" charset="0"/>
              </a:rPr>
              <a:t>– </a:t>
            </a:r>
            <a:r>
              <a:rPr lang="hu-HU" dirty="0" smtClean="0">
                <a:solidFill>
                  <a:schemeClr val="bg2"/>
                </a:solidFill>
                <a:latin typeface="Arial" pitchFamily="34" charset="0"/>
              </a:rPr>
              <a:t>ahol önkéntesek összegyűjtik a kevésbé tetszetős terményt, amit elpazarolnánk egyébként.</a:t>
            </a:r>
            <a:endParaRPr lang="en-US" dirty="0">
              <a:solidFill>
                <a:schemeClr val="bg2"/>
              </a:solidFill>
              <a:latin typeface="Arial" pitchFamily="34" charset="0"/>
            </a:endParaRPr>
          </a:p>
        </p:txBody>
      </p:sp>
      <p:sp>
        <p:nvSpPr>
          <p:cNvPr id="4" name="TextBox 3"/>
          <p:cNvSpPr txBox="1"/>
          <p:nvPr/>
        </p:nvSpPr>
        <p:spPr>
          <a:xfrm>
            <a:off x="5786438" y="5143500"/>
            <a:ext cx="3143250" cy="641350"/>
          </a:xfrm>
          <a:prstGeom prst="rect">
            <a:avLst/>
          </a:prstGeom>
          <a:noFill/>
        </p:spPr>
        <p:txBody>
          <a:bodyPr>
            <a:spAutoFit/>
          </a:bodyPr>
          <a:lstStyle/>
          <a:p>
            <a:pPr>
              <a:defRPr/>
            </a:pPr>
            <a:r>
              <a:rPr lang="en-IE" sz="1800" dirty="0">
                <a:latin typeface="+mn-lt"/>
                <a:ea typeface="Geneva" pitchFamily="-48" charset="-128"/>
              </a:rPr>
              <a:t>http://feedbackglobal.org/campaigns/feeding-the-5000/</a:t>
            </a:r>
          </a:p>
        </p:txBody>
      </p:sp>
      <p:pic>
        <p:nvPicPr>
          <p:cNvPr id="41989" name="Picture 3"/>
          <p:cNvPicPr>
            <a:picLocks noChangeAspect="1" noChangeArrowheads="1"/>
          </p:cNvPicPr>
          <p:nvPr/>
        </p:nvPicPr>
        <p:blipFill>
          <a:blip r:embed="rId4" cstate="print"/>
          <a:srcRect/>
          <a:stretch>
            <a:fillRect/>
          </a:stretch>
        </p:blipFill>
        <p:spPr bwMode="auto">
          <a:xfrm>
            <a:off x="5486400" y="228600"/>
            <a:ext cx="3357563" cy="4743450"/>
          </a:xfrm>
          <a:prstGeom prst="rect">
            <a:avLst/>
          </a:prstGeom>
          <a:noFill/>
          <a:ln w="9525">
            <a:noFill/>
            <a:miter lim="800000"/>
            <a:headEnd/>
            <a:tailEnd/>
          </a:ln>
        </p:spPr>
      </p:pic>
      <p:sp>
        <p:nvSpPr>
          <p:cNvPr id="41990" name="Line 12"/>
          <p:cNvSpPr>
            <a:spLocks noChangeShapeType="1"/>
          </p:cNvSpPr>
          <p:nvPr/>
        </p:nvSpPr>
        <p:spPr bwMode="auto">
          <a:xfrm>
            <a:off x="381000" y="1447800"/>
            <a:ext cx="4953000" cy="0"/>
          </a:xfrm>
          <a:prstGeom prst="line">
            <a:avLst/>
          </a:prstGeom>
          <a:noFill/>
          <a:ln w="9525">
            <a:solidFill>
              <a:srgbClr val="596171"/>
            </a:solidFill>
            <a:round/>
            <a:headEnd/>
            <a:tailEnd/>
          </a:ln>
        </p:spPr>
        <p:txBody>
          <a:bodyPr wrap="none" anchor="ctr"/>
          <a:lstStyle/>
          <a:p>
            <a:endParaRPr lang="hu-HU"/>
          </a:p>
        </p:txBody>
      </p:sp>
      <p:sp>
        <p:nvSpPr>
          <p:cNvPr id="41991" name="Text Box 5"/>
          <p:cNvSpPr txBox="1">
            <a:spLocks noChangeArrowheads="1"/>
          </p:cNvSpPr>
          <p:nvPr/>
        </p:nvSpPr>
        <p:spPr bwMode="auto">
          <a:xfrm>
            <a:off x="0" y="228600"/>
            <a:ext cx="5220072" cy="1077218"/>
          </a:xfrm>
          <a:prstGeom prst="rect">
            <a:avLst/>
          </a:prstGeom>
          <a:noFill/>
          <a:ln w="9525">
            <a:noFill/>
            <a:miter lim="800000"/>
            <a:headEnd/>
            <a:tailEnd/>
          </a:ln>
        </p:spPr>
        <p:txBody>
          <a:bodyPr wrap="square">
            <a:spAutoFit/>
          </a:bodyPr>
          <a:lstStyle/>
          <a:p>
            <a:pPr lvl="1"/>
            <a:r>
              <a:rPr lang="en-IE" sz="3200" b="1" dirty="0" smtClean="0">
                <a:solidFill>
                  <a:srgbClr val="E86B50"/>
                </a:solidFill>
                <a:latin typeface="Arial" pitchFamily="34" charset="0"/>
              </a:rPr>
              <a:t>5000</a:t>
            </a:r>
            <a:r>
              <a:rPr lang="en-IE" sz="3200" dirty="0">
                <a:solidFill>
                  <a:srgbClr val="E86B50"/>
                </a:solidFill>
                <a:latin typeface="Arial" pitchFamily="34" charset="0"/>
              </a:rPr>
              <a:t> </a:t>
            </a:r>
            <a:r>
              <a:rPr lang="hu-HU" sz="3200" dirty="0" smtClean="0">
                <a:solidFill>
                  <a:srgbClr val="E86B50"/>
                </a:solidFill>
                <a:latin typeface="Arial" pitchFamily="34" charset="0"/>
              </a:rPr>
              <a:t>fő </a:t>
            </a:r>
            <a:r>
              <a:rPr lang="hu-HU" sz="3200" b="1" dirty="0" smtClean="0">
                <a:solidFill>
                  <a:srgbClr val="E86B50"/>
                </a:solidFill>
                <a:latin typeface="Arial" pitchFamily="34" charset="0"/>
              </a:rPr>
              <a:t>Étkeztetése </a:t>
            </a:r>
            <a:endParaRPr lang="en-IE" sz="3200" dirty="0">
              <a:solidFill>
                <a:srgbClr val="596171"/>
              </a:solidFill>
              <a:latin typeface="Arial" pitchFamily="34" charset="0"/>
            </a:endParaRPr>
          </a:p>
          <a:p>
            <a:pPr lvl="1"/>
            <a:r>
              <a:rPr lang="en-IE" sz="3200" dirty="0">
                <a:solidFill>
                  <a:srgbClr val="596171"/>
                </a:solidFill>
                <a:latin typeface="Arial" pitchFamily="34" charset="0"/>
              </a:rPr>
              <a:t>(UK</a:t>
            </a:r>
            <a:r>
              <a:rPr lang="en-IE" sz="3200" dirty="0" smtClean="0">
                <a:solidFill>
                  <a:srgbClr val="596171"/>
                </a:solidFill>
                <a:latin typeface="Arial" pitchFamily="34" charset="0"/>
              </a:rPr>
              <a:t>/</a:t>
            </a:r>
            <a:r>
              <a:rPr lang="hu-HU" sz="3200" dirty="0" smtClean="0">
                <a:solidFill>
                  <a:srgbClr val="596171"/>
                </a:solidFill>
                <a:latin typeface="Arial" pitchFamily="34" charset="0"/>
              </a:rPr>
              <a:t> Nemzetközi</a:t>
            </a:r>
            <a:r>
              <a:rPr lang="en-IE" sz="3200" dirty="0" smtClean="0">
                <a:solidFill>
                  <a:srgbClr val="596171"/>
                </a:solidFill>
                <a:latin typeface="Arial" pitchFamily="34" charset="0"/>
              </a:rPr>
              <a:t>)</a:t>
            </a:r>
            <a:endParaRPr lang="en-US" sz="3200" dirty="0">
              <a:solidFill>
                <a:srgbClr val="596171"/>
              </a:solidFill>
              <a:latin typeface="Arial" pitchFamily="34" charset="0"/>
            </a:endParaRPr>
          </a:p>
        </p:txBody>
      </p:sp>
    </p:spTree>
    <p:extLst>
      <p:ext uri="{BB962C8B-B14F-4D97-AF65-F5344CB8AC3E}">
        <p14:creationId xmlns:p14="http://schemas.microsoft.com/office/powerpoint/2010/main" val="2686728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3011" name="Text Box 11"/>
          <p:cNvSpPr txBox="1">
            <a:spLocks noChangeArrowheads="1"/>
          </p:cNvSpPr>
          <p:nvPr/>
        </p:nvSpPr>
        <p:spPr bwMode="auto">
          <a:xfrm>
            <a:off x="295275" y="1127125"/>
            <a:ext cx="5572125" cy="5447645"/>
          </a:xfrm>
          <a:prstGeom prst="rect">
            <a:avLst/>
          </a:prstGeom>
          <a:noFill/>
          <a:ln w="9525">
            <a:noFill/>
            <a:miter lim="800000"/>
            <a:headEnd/>
            <a:tailEnd/>
          </a:ln>
        </p:spPr>
        <p:txBody>
          <a:bodyPr>
            <a:spAutoFit/>
          </a:bodyPr>
          <a:lstStyle/>
          <a:p>
            <a:pPr marL="192088" indent="-192088">
              <a:lnSpc>
                <a:spcPct val="90000"/>
              </a:lnSpc>
              <a:spcBef>
                <a:spcPct val="50000"/>
              </a:spcBef>
            </a:pPr>
            <a:r>
              <a:rPr lang="en-US" sz="2000" b="1" dirty="0">
                <a:solidFill>
                  <a:srgbClr val="E86B50"/>
                </a:solidFill>
                <a:latin typeface="Arial" pitchFamily="34" charset="0"/>
              </a:rPr>
              <a:t>1. </a:t>
            </a:r>
            <a:r>
              <a:rPr lang="hu-HU" sz="2000" b="1" dirty="0" smtClean="0">
                <a:solidFill>
                  <a:srgbClr val="E86B50"/>
                </a:solidFill>
                <a:latin typeface="Arial" pitchFamily="34" charset="0"/>
              </a:rPr>
              <a:t>Az élelmiszer takarékosság üzenetének terjesztése</a:t>
            </a:r>
            <a:endParaRPr lang="en-US" sz="2000" b="1" dirty="0">
              <a:solidFill>
                <a:srgbClr val="E86B50"/>
              </a:solidFill>
              <a:latin typeface="Arial" pitchFamily="34" charset="0"/>
            </a:endParaRPr>
          </a:p>
          <a:p>
            <a:pPr marL="192088" indent="-192088">
              <a:lnSpc>
                <a:spcPct val="90000"/>
              </a:lnSpc>
              <a:spcBef>
                <a:spcPct val="50000"/>
              </a:spcBef>
              <a:buClr>
                <a:srgbClr val="E86B50"/>
              </a:buClr>
              <a:buFont typeface="Times" pitchFamily="-112" charset="0"/>
              <a:buChar char="•"/>
            </a:pPr>
            <a:r>
              <a:rPr lang="hu-HU" sz="2000" dirty="0" smtClean="0">
                <a:solidFill>
                  <a:schemeClr val="bg2"/>
                </a:solidFill>
                <a:latin typeface="Arial" pitchFamily="34" charset="0"/>
              </a:rPr>
              <a:t>I</a:t>
            </a:r>
            <a:r>
              <a:rPr lang="en-US" sz="2000" dirty="0" err="1" smtClean="0">
                <a:solidFill>
                  <a:schemeClr val="bg2"/>
                </a:solidFill>
                <a:latin typeface="Arial" pitchFamily="34" charset="0"/>
              </a:rPr>
              <a:t>nform</a:t>
            </a:r>
            <a:r>
              <a:rPr lang="hu-HU" sz="2000" dirty="0" err="1" smtClean="0">
                <a:solidFill>
                  <a:schemeClr val="bg2"/>
                </a:solidFill>
                <a:latin typeface="Arial" pitchFamily="34" charset="0"/>
              </a:rPr>
              <a:t>áció</a:t>
            </a:r>
            <a:r>
              <a:rPr lang="hu-HU" sz="2000" dirty="0" smtClean="0">
                <a:solidFill>
                  <a:schemeClr val="bg2"/>
                </a:solidFill>
                <a:latin typeface="Arial" pitchFamily="34" charset="0"/>
              </a:rPr>
              <a:t> megosztás</a:t>
            </a:r>
            <a:endParaRPr lang="en-US" sz="2000" dirty="0">
              <a:solidFill>
                <a:schemeClr val="bg2"/>
              </a:solidFill>
              <a:latin typeface="Arial" pitchFamily="34" charset="0"/>
            </a:endParaRPr>
          </a:p>
          <a:p>
            <a:pPr marL="192088" indent="-192088">
              <a:lnSpc>
                <a:spcPct val="90000"/>
              </a:lnSpc>
              <a:spcBef>
                <a:spcPct val="50000"/>
              </a:spcBef>
              <a:buClr>
                <a:srgbClr val="E86B50"/>
              </a:buClr>
              <a:buFont typeface="Times" pitchFamily="-112" charset="0"/>
              <a:buChar char="•"/>
            </a:pPr>
            <a:r>
              <a:rPr lang="en-US" sz="2000" dirty="0">
                <a:solidFill>
                  <a:schemeClr val="bg2"/>
                </a:solidFill>
                <a:latin typeface="Arial" pitchFamily="34" charset="0"/>
              </a:rPr>
              <a:t>Website, </a:t>
            </a:r>
            <a:r>
              <a:rPr lang="hu-HU" sz="2000" dirty="0" smtClean="0">
                <a:solidFill>
                  <a:schemeClr val="bg2"/>
                </a:solidFill>
                <a:latin typeface="Arial" pitchFamily="34" charset="0"/>
              </a:rPr>
              <a:t>szóróanyagok</a:t>
            </a:r>
            <a:r>
              <a:rPr lang="en-US" sz="2000" dirty="0" smtClean="0">
                <a:solidFill>
                  <a:schemeClr val="bg2"/>
                </a:solidFill>
                <a:latin typeface="Arial" pitchFamily="34" charset="0"/>
              </a:rPr>
              <a:t>, </a:t>
            </a:r>
            <a:r>
              <a:rPr lang="hu-HU" sz="2000" dirty="0" smtClean="0">
                <a:solidFill>
                  <a:schemeClr val="bg2"/>
                </a:solidFill>
                <a:latin typeface="Arial" pitchFamily="34" charset="0"/>
              </a:rPr>
              <a:t>hírlevél</a:t>
            </a:r>
            <a:r>
              <a:rPr lang="en-US" sz="2000" dirty="0" smtClean="0">
                <a:solidFill>
                  <a:schemeClr val="bg2"/>
                </a:solidFill>
                <a:latin typeface="Arial" pitchFamily="34" charset="0"/>
              </a:rPr>
              <a:t>, </a:t>
            </a:r>
            <a:r>
              <a:rPr lang="hu-HU" sz="2000" dirty="0" smtClean="0">
                <a:solidFill>
                  <a:schemeClr val="bg2"/>
                </a:solidFill>
                <a:latin typeface="Arial" pitchFamily="34" charset="0"/>
              </a:rPr>
              <a:t>közösségi </a:t>
            </a:r>
            <a:r>
              <a:rPr lang="en-US" sz="2000" dirty="0" smtClean="0">
                <a:solidFill>
                  <a:schemeClr val="bg2"/>
                </a:solidFill>
                <a:latin typeface="Arial" pitchFamily="34" charset="0"/>
              </a:rPr>
              <a:t>m</a:t>
            </a:r>
            <a:r>
              <a:rPr lang="hu-HU" sz="2000" dirty="0" smtClean="0">
                <a:solidFill>
                  <a:schemeClr val="bg2"/>
                </a:solidFill>
                <a:latin typeface="Arial" pitchFamily="34" charset="0"/>
              </a:rPr>
              <a:t>é</a:t>
            </a:r>
            <a:r>
              <a:rPr lang="en-US" sz="2000" dirty="0" err="1" smtClean="0">
                <a:solidFill>
                  <a:schemeClr val="bg2"/>
                </a:solidFill>
                <a:latin typeface="Arial" pitchFamily="34" charset="0"/>
              </a:rPr>
              <a:t>dia</a:t>
            </a:r>
            <a:r>
              <a:rPr lang="en-US" sz="2000" dirty="0">
                <a:solidFill>
                  <a:schemeClr val="bg2"/>
                </a:solidFill>
                <a:latin typeface="Arial" pitchFamily="34" charset="0"/>
              </a:rPr>
              <a:t>, </a:t>
            </a:r>
            <a:r>
              <a:rPr lang="hu-HU" sz="2000" dirty="0" smtClean="0">
                <a:solidFill>
                  <a:schemeClr val="bg2"/>
                </a:solidFill>
                <a:latin typeface="Arial" pitchFamily="34" charset="0"/>
              </a:rPr>
              <a:t>kereskedelmi </a:t>
            </a:r>
            <a:r>
              <a:rPr lang="en-US" sz="2000" dirty="0" smtClean="0">
                <a:solidFill>
                  <a:schemeClr val="bg2"/>
                </a:solidFill>
                <a:latin typeface="Arial" pitchFamily="34" charset="0"/>
              </a:rPr>
              <a:t>inform</a:t>
            </a:r>
            <a:r>
              <a:rPr lang="hu-HU" sz="2000" dirty="0" err="1" smtClean="0">
                <a:solidFill>
                  <a:schemeClr val="bg2"/>
                </a:solidFill>
                <a:latin typeface="Arial" pitchFamily="34" charset="0"/>
              </a:rPr>
              <a:t>áció</a:t>
            </a:r>
            <a:r>
              <a:rPr lang="en-US" sz="2000" dirty="0" smtClean="0">
                <a:solidFill>
                  <a:schemeClr val="bg2"/>
                </a:solidFill>
                <a:latin typeface="Arial" pitchFamily="34" charset="0"/>
              </a:rPr>
              <a:t>, </a:t>
            </a:r>
            <a:r>
              <a:rPr lang="hu-HU" sz="2000" dirty="0" smtClean="0">
                <a:solidFill>
                  <a:schemeClr val="bg2"/>
                </a:solidFill>
                <a:latin typeface="Arial" pitchFamily="34" charset="0"/>
              </a:rPr>
              <a:t>kereskedelmi élelmiszerhulladék weboldal </a:t>
            </a:r>
            <a:r>
              <a:rPr lang="en-US" sz="2000" dirty="0" smtClean="0">
                <a:solidFill>
                  <a:schemeClr val="bg2"/>
                </a:solidFill>
                <a:latin typeface="Arial" pitchFamily="34" charset="0"/>
              </a:rPr>
              <a:t>(</a:t>
            </a:r>
            <a:r>
              <a:rPr lang="hu-HU" sz="2000" dirty="0" smtClean="0">
                <a:solidFill>
                  <a:schemeClr val="bg2"/>
                </a:solidFill>
                <a:latin typeface="Arial" pitchFamily="34" charset="0"/>
              </a:rPr>
              <a:t>új</a:t>
            </a:r>
            <a:r>
              <a:rPr lang="en-US" sz="2000" dirty="0" smtClean="0">
                <a:solidFill>
                  <a:schemeClr val="bg2"/>
                </a:solidFill>
                <a:latin typeface="Arial" pitchFamily="34" charset="0"/>
              </a:rPr>
              <a:t>)</a:t>
            </a:r>
            <a:endParaRPr lang="en-US" sz="2000" dirty="0">
              <a:solidFill>
                <a:schemeClr val="bg2"/>
              </a:solidFill>
              <a:latin typeface="Arial" pitchFamily="34" charset="0"/>
            </a:endParaRPr>
          </a:p>
          <a:p>
            <a:pPr marL="192088" indent="-192088">
              <a:lnSpc>
                <a:spcPct val="90000"/>
              </a:lnSpc>
              <a:spcBef>
                <a:spcPct val="50000"/>
              </a:spcBef>
              <a:buClr>
                <a:srgbClr val="E86B50"/>
              </a:buClr>
              <a:buFont typeface="Times" pitchFamily="-112" charset="0"/>
              <a:buChar char="•"/>
            </a:pPr>
            <a:r>
              <a:rPr lang="hu-HU" sz="2000" dirty="0" smtClean="0">
                <a:solidFill>
                  <a:schemeClr val="bg2"/>
                </a:solidFill>
                <a:latin typeface="Arial" pitchFamily="34" charset="0"/>
              </a:rPr>
              <a:t>Nemzeti </a:t>
            </a:r>
            <a:r>
              <a:rPr lang="en-US" sz="2000" dirty="0" smtClean="0">
                <a:solidFill>
                  <a:schemeClr val="bg2"/>
                </a:solidFill>
                <a:latin typeface="Arial" pitchFamily="34" charset="0"/>
              </a:rPr>
              <a:t>Prom</a:t>
            </a:r>
            <a:r>
              <a:rPr lang="hu-HU" sz="2000" dirty="0" err="1" smtClean="0">
                <a:solidFill>
                  <a:schemeClr val="bg2"/>
                </a:solidFill>
                <a:latin typeface="Arial" pitchFamily="34" charset="0"/>
              </a:rPr>
              <a:t>óciós</a:t>
            </a:r>
            <a:r>
              <a:rPr lang="en-US" sz="2000" dirty="0" smtClean="0">
                <a:solidFill>
                  <a:schemeClr val="bg2"/>
                </a:solidFill>
                <a:latin typeface="Arial" pitchFamily="34" charset="0"/>
              </a:rPr>
              <a:t> </a:t>
            </a:r>
            <a:r>
              <a:rPr lang="hu-HU" sz="2000" dirty="0" smtClean="0">
                <a:solidFill>
                  <a:schemeClr val="bg2"/>
                </a:solidFill>
                <a:latin typeface="Arial" pitchFamily="34" charset="0"/>
              </a:rPr>
              <a:t>és nemzeti események oldal </a:t>
            </a:r>
            <a:endParaRPr lang="en-US" sz="2000" dirty="0">
              <a:solidFill>
                <a:schemeClr val="bg2"/>
              </a:solidFill>
              <a:latin typeface="Arial" pitchFamily="34" charset="0"/>
            </a:endParaRPr>
          </a:p>
          <a:p>
            <a:pPr marL="192088" indent="-192088">
              <a:lnSpc>
                <a:spcPct val="90000"/>
              </a:lnSpc>
              <a:spcBef>
                <a:spcPct val="50000"/>
              </a:spcBef>
              <a:buClr>
                <a:srgbClr val="E86B50"/>
              </a:buClr>
              <a:buFont typeface="Times" pitchFamily="-112" charset="0"/>
              <a:buChar char="•"/>
            </a:pPr>
            <a:r>
              <a:rPr lang="hu-HU" sz="2000" dirty="0" smtClean="0">
                <a:solidFill>
                  <a:schemeClr val="bg2"/>
                </a:solidFill>
                <a:latin typeface="Arial" pitchFamily="34" charset="0"/>
              </a:rPr>
              <a:t>Főzős bemutatók</a:t>
            </a:r>
            <a:endParaRPr lang="en-US" sz="2000" dirty="0">
              <a:solidFill>
                <a:schemeClr val="bg2"/>
              </a:solidFill>
              <a:latin typeface="Arial" pitchFamily="34" charset="0"/>
            </a:endParaRPr>
          </a:p>
          <a:p>
            <a:pPr marL="192088" indent="-192088">
              <a:spcBef>
                <a:spcPct val="50000"/>
              </a:spcBef>
              <a:buClr>
                <a:srgbClr val="E86B50"/>
              </a:buClr>
            </a:pPr>
            <a:r>
              <a:rPr lang="en-US" sz="2000" b="1" dirty="0">
                <a:solidFill>
                  <a:srgbClr val="E86B50"/>
                </a:solidFill>
                <a:latin typeface="Arial" pitchFamily="34" charset="0"/>
              </a:rPr>
              <a:t>2. </a:t>
            </a:r>
            <a:r>
              <a:rPr lang="hu-HU" sz="2000" b="1" dirty="0" smtClean="0">
                <a:solidFill>
                  <a:srgbClr val="E86B50"/>
                </a:solidFill>
                <a:latin typeface="Arial" pitchFamily="34" charset="0"/>
              </a:rPr>
              <a:t>A komposztálás népszerűsítése</a:t>
            </a:r>
            <a:endParaRPr lang="en-US" sz="2000" b="1" dirty="0">
              <a:solidFill>
                <a:srgbClr val="E86B50"/>
              </a:solidFill>
              <a:latin typeface="Arial" pitchFamily="34" charset="0"/>
            </a:endParaRPr>
          </a:p>
          <a:p>
            <a:pPr marL="192088" indent="-192088">
              <a:lnSpc>
                <a:spcPct val="90000"/>
              </a:lnSpc>
              <a:spcBef>
                <a:spcPct val="50000"/>
              </a:spcBef>
              <a:buClr>
                <a:srgbClr val="E86B50"/>
              </a:buClr>
              <a:buFont typeface="Times" pitchFamily="-112" charset="0"/>
              <a:buChar char="•"/>
            </a:pPr>
            <a:r>
              <a:rPr lang="hu-HU" sz="2000" dirty="0" smtClean="0">
                <a:solidFill>
                  <a:schemeClr val="bg2"/>
                </a:solidFill>
                <a:latin typeface="Arial" pitchFamily="34" charset="0"/>
              </a:rPr>
              <a:t>I</a:t>
            </a:r>
            <a:r>
              <a:rPr lang="en-US" sz="2000" dirty="0" err="1" smtClean="0">
                <a:solidFill>
                  <a:schemeClr val="bg2"/>
                </a:solidFill>
                <a:latin typeface="Arial" pitchFamily="34" charset="0"/>
              </a:rPr>
              <a:t>nform</a:t>
            </a:r>
            <a:r>
              <a:rPr lang="hu-HU" sz="2000" dirty="0" err="1" smtClean="0">
                <a:solidFill>
                  <a:schemeClr val="bg2"/>
                </a:solidFill>
                <a:latin typeface="Arial" pitchFamily="34" charset="0"/>
              </a:rPr>
              <a:t>áció</a:t>
            </a:r>
            <a:r>
              <a:rPr lang="hu-HU" sz="2000" dirty="0" smtClean="0">
                <a:solidFill>
                  <a:schemeClr val="bg2"/>
                </a:solidFill>
                <a:latin typeface="Arial" pitchFamily="34" charset="0"/>
              </a:rPr>
              <a:t> megosztás</a:t>
            </a:r>
            <a:endParaRPr lang="en-US" sz="2000" dirty="0">
              <a:solidFill>
                <a:schemeClr val="bg2"/>
              </a:solidFill>
              <a:latin typeface="Arial" pitchFamily="34" charset="0"/>
            </a:endParaRPr>
          </a:p>
          <a:p>
            <a:pPr marL="192088" indent="-192088">
              <a:lnSpc>
                <a:spcPct val="90000"/>
              </a:lnSpc>
              <a:spcBef>
                <a:spcPct val="50000"/>
              </a:spcBef>
              <a:buClr>
                <a:srgbClr val="E86B50"/>
              </a:buClr>
              <a:buFont typeface="Times" pitchFamily="-112" charset="0"/>
              <a:buChar char="•"/>
            </a:pPr>
            <a:r>
              <a:rPr lang="hu-HU" sz="2000" dirty="0" smtClean="0">
                <a:solidFill>
                  <a:schemeClr val="bg2"/>
                </a:solidFill>
                <a:latin typeface="Arial" pitchFamily="34" charset="0"/>
              </a:rPr>
              <a:t>Mester Komposztálók </a:t>
            </a:r>
            <a:r>
              <a:rPr lang="en-US" sz="2000" dirty="0" smtClean="0">
                <a:solidFill>
                  <a:schemeClr val="bg2"/>
                </a:solidFill>
                <a:latin typeface="Arial" pitchFamily="34" charset="0"/>
              </a:rPr>
              <a:t>&amp; Demo</a:t>
            </a:r>
            <a:r>
              <a:rPr lang="hu-HU" sz="2000" dirty="0" smtClean="0">
                <a:solidFill>
                  <a:schemeClr val="bg2"/>
                </a:solidFill>
                <a:latin typeface="Arial" pitchFamily="34" charset="0"/>
              </a:rPr>
              <a:t> oldalak</a:t>
            </a:r>
            <a:endParaRPr lang="en-US" sz="2000" dirty="0">
              <a:solidFill>
                <a:schemeClr val="bg2"/>
              </a:solidFill>
              <a:latin typeface="Arial" pitchFamily="34" charset="0"/>
            </a:endParaRPr>
          </a:p>
          <a:p>
            <a:pPr marL="192088" indent="-192088">
              <a:spcBef>
                <a:spcPct val="50000"/>
              </a:spcBef>
            </a:pPr>
            <a:endParaRPr lang="en-US" sz="2000" b="1" dirty="0">
              <a:solidFill>
                <a:srgbClr val="E86B50"/>
              </a:solidFill>
              <a:latin typeface="Arial" pitchFamily="34" charset="0"/>
            </a:endParaRPr>
          </a:p>
          <a:p>
            <a:pPr marL="192088" indent="-192088">
              <a:spcBef>
                <a:spcPct val="50000"/>
              </a:spcBef>
            </a:pPr>
            <a:endParaRPr lang="en-US" sz="2000" dirty="0">
              <a:solidFill>
                <a:schemeClr val="bg2"/>
              </a:solidFill>
              <a:latin typeface="Arial" pitchFamily="34" charset="0"/>
            </a:endParaRPr>
          </a:p>
        </p:txBody>
      </p:sp>
      <p:pic>
        <p:nvPicPr>
          <p:cNvPr id="43012" name="Picture 4" descr="http://static1.squarespace.com/static/552d651ae4b07a7dd6a10426/t/556605c7e4b0da31db622f2d/1432749513140/?format=750w"/>
          <p:cNvPicPr>
            <a:picLocks noChangeAspect="1" noChangeArrowheads="1"/>
          </p:cNvPicPr>
          <p:nvPr/>
        </p:nvPicPr>
        <p:blipFill>
          <a:blip r:embed="rId4" cstate="print"/>
          <a:srcRect/>
          <a:stretch>
            <a:fillRect/>
          </a:stretch>
        </p:blipFill>
        <p:spPr bwMode="auto">
          <a:xfrm>
            <a:off x="5867400" y="3733800"/>
            <a:ext cx="2881313" cy="2162175"/>
          </a:xfrm>
          <a:prstGeom prst="rect">
            <a:avLst/>
          </a:prstGeom>
          <a:noFill/>
          <a:ln w="9525">
            <a:noFill/>
            <a:miter lim="800000"/>
            <a:headEnd/>
            <a:tailEnd/>
          </a:ln>
        </p:spPr>
      </p:pic>
      <p:sp>
        <p:nvSpPr>
          <p:cNvPr id="43013"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3014" name="Text Box 5"/>
          <p:cNvSpPr txBox="1">
            <a:spLocks noChangeArrowheads="1"/>
          </p:cNvSpPr>
          <p:nvPr/>
        </p:nvSpPr>
        <p:spPr bwMode="auto">
          <a:xfrm>
            <a:off x="-152400" y="0"/>
            <a:ext cx="9067800" cy="892552"/>
          </a:xfrm>
          <a:prstGeom prst="rect">
            <a:avLst/>
          </a:prstGeom>
          <a:noFill/>
          <a:ln w="9525">
            <a:noFill/>
            <a:miter lim="800000"/>
            <a:headEnd/>
            <a:tailEnd/>
          </a:ln>
        </p:spPr>
        <p:txBody>
          <a:bodyPr wrap="square">
            <a:spAutoFit/>
          </a:bodyPr>
          <a:lstStyle/>
          <a:p>
            <a:pPr lvl="1"/>
            <a:r>
              <a:rPr lang="hu-HU" sz="3200" b="1" dirty="0" smtClean="0">
                <a:solidFill>
                  <a:srgbClr val="E86B50"/>
                </a:solidFill>
                <a:latin typeface="Arial" pitchFamily="34" charset="0"/>
              </a:rPr>
              <a:t>ÁLLÍTSD MEG AZ ÉTELPAZARLÁST</a:t>
            </a:r>
            <a:r>
              <a:rPr lang="hu-HU" sz="3200" dirty="0" smtClean="0">
                <a:solidFill>
                  <a:srgbClr val="596171"/>
                </a:solidFill>
                <a:latin typeface="Arial" pitchFamily="34" charset="0"/>
              </a:rPr>
              <a:t> - </a:t>
            </a:r>
            <a:r>
              <a:rPr lang="hu-HU" sz="2000" dirty="0" smtClean="0">
                <a:solidFill>
                  <a:srgbClr val="596171"/>
                </a:solidFill>
                <a:latin typeface="Arial" pitchFamily="34" charset="0"/>
              </a:rPr>
              <a:t>ÍRORSZÁG</a:t>
            </a:r>
            <a:endParaRPr lang="en-US" sz="2000" b="1" dirty="0">
              <a:solidFill>
                <a:srgbClr val="596171"/>
              </a:solidFill>
              <a:latin typeface="Arial" pitchFamily="34" charset="0"/>
            </a:endParaRPr>
          </a:p>
        </p:txBody>
      </p:sp>
      <p:pic>
        <p:nvPicPr>
          <p:cNvPr id="43015" name="Picture 2" descr="sfw-social-icon"/>
          <p:cNvPicPr>
            <a:picLocks noChangeAspect="1" noChangeArrowheads="1"/>
          </p:cNvPicPr>
          <p:nvPr/>
        </p:nvPicPr>
        <p:blipFill>
          <a:blip r:embed="rId5" cstate="print"/>
          <a:srcRect/>
          <a:stretch>
            <a:fillRect/>
          </a:stretch>
        </p:blipFill>
        <p:spPr bwMode="auto">
          <a:xfrm>
            <a:off x="6096000" y="1143000"/>
            <a:ext cx="2357438" cy="2357438"/>
          </a:xfrm>
          <a:prstGeom prst="rect">
            <a:avLst/>
          </a:prstGeom>
          <a:noFill/>
          <a:ln w="9525">
            <a:noFill/>
            <a:miter lim="800000"/>
            <a:headEnd/>
            <a:tailEnd/>
          </a:ln>
        </p:spPr>
      </p:pic>
    </p:spTree>
    <p:extLst>
      <p:ext uri="{BB962C8B-B14F-4D97-AF65-F5344CB8AC3E}">
        <p14:creationId xmlns:p14="http://schemas.microsoft.com/office/powerpoint/2010/main" val="3268593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4035" name="Text Box 11"/>
          <p:cNvSpPr txBox="1">
            <a:spLocks noChangeArrowheads="1"/>
          </p:cNvSpPr>
          <p:nvPr/>
        </p:nvSpPr>
        <p:spPr bwMode="auto">
          <a:xfrm>
            <a:off x="304800" y="1143000"/>
            <a:ext cx="6705600" cy="1612749"/>
          </a:xfrm>
          <a:prstGeom prst="rect">
            <a:avLst/>
          </a:prstGeom>
          <a:noFill/>
          <a:ln w="9525">
            <a:noFill/>
            <a:miter lim="800000"/>
            <a:headEnd/>
            <a:tailEnd/>
          </a:ln>
        </p:spPr>
        <p:txBody>
          <a:bodyPr>
            <a:spAutoFit/>
          </a:bodyPr>
          <a:lstStyle/>
          <a:p>
            <a:pPr algn="just">
              <a:lnSpc>
                <a:spcPct val="130000"/>
              </a:lnSpc>
              <a:spcBef>
                <a:spcPct val="50000"/>
              </a:spcBef>
            </a:pPr>
            <a:r>
              <a:rPr lang="hu-HU" sz="1900" b="1" dirty="0" smtClean="0">
                <a:solidFill>
                  <a:srgbClr val="E86B50"/>
                </a:solidFill>
                <a:latin typeface="Arial" pitchFamily="34" charset="0"/>
              </a:rPr>
              <a:t>A </a:t>
            </a:r>
            <a:r>
              <a:rPr lang="en-IE" sz="1900" b="1" dirty="0" smtClean="0">
                <a:solidFill>
                  <a:srgbClr val="E86B50"/>
                </a:solidFill>
                <a:latin typeface="Arial" pitchFamily="34" charset="0"/>
              </a:rPr>
              <a:t>Healthy </a:t>
            </a:r>
            <a:r>
              <a:rPr lang="en-IE" sz="1900" b="1" dirty="0">
                <a:solidFill>
                  <a:srgbClr val="E86B50"/>
                </a:solidFill>
                <a:latin typeface="Arial" pitchFamily="34" charset="0"/>
              </a:rPr>
              <a:t>Food for All (</a:t>
            </a:r>
            <a:r>
              <a:rPr lang="en-IE" sz="1900" b="1" dirty="0" err="1">
                <a:solidFill>
                  <a:srgbClr val="E86B50"/>
                </a:solidFill>
                <a:latin typeface="Arial" pitchFamily="34" charset="0"/>
              </a:rPr>
              <a:t>HFfA</a:t>
            </a:r>
            <a:r>
              <a:rPr lang="en-IE" sz="1900" b="1" dirty="0">
                <a:solidFill>
                  <a:srgbClr val="E86B50"/>
                </a:solidFill>
                <a:latin typeface="Arial" pitchFamily="34" charset="0"/>
              </a:rPr>
              <a:t>) </a:t>
            </a:r>
            <a:r>
              <a:rPr lang="hu-HU" sz="1900" b="1" dirty="0" smtClean="0">
                <a:solidFill>
                  <a:srgbClr val="E86B50"/>
                </a:solidFill>
                <a:latin typeface="Arial" pitchFamily="34" charset="0"/>
              </a:rPr>
              <a:t>egy több-ügynökséges kezdeményezés, mely egészséges élelmiszerekhez való  hozzáférést, elérhetőséget és megengedhetőséget keres az alacsonyjövedelmű íreknek a szigetországban. </a:t>
            </a:r>
            <a:endParaRPr lang="en-US" sz="2800" dirty="0">
              <a:solidFill>
                <a:schemeClr val="bg2"/>
              </a:solidFill>
              <a:latin typeface="Arial" pitchFamily="34" charset="0"/>
            </a:endParaRPr>
          </a:p>
        </p:txBody>
      </p:sp>
      <p:pic>
        <p:nvPicPr>
          <p:cNvPr id="44036" name="Picture 2" descr="Healthy Food for All's profile photo"/>
          <p:cNvPicPr>
            <a:picLocks noChangeAspect="1" noChangeArrowheads="1"/>
          </p:cNvPicPr>
          <p:nvPr/>
        </p:nvPicPr>
        <p:blipFill>
          <a:blip r:embed="rId4" cstate="print"/>
          <a:srcRect/>
          <a:stretch>
            <a:fillRect/>
          </a:stretch>
        </p:blipFill>
        <p:spPr bwMode="auto">
          <a:xfrm>
            <a:off x="7239000" y="990600"/>
            <a:ext cx="1476375" cy="1476375"/>
          </a:xfrm>
          <a:prstGeom prst="rect">
            <a:avLst/>
          </a:prstGeom>
          <a:noFill/>
          <a:ln w="9525">
            <a:noFill/>
            <a:miter lim="800000"/>
            <a:headEnd/>
            <a:tailEnd/>
          </a:ln>
        </p:spPr>
      </p:pic>
      <p:sp>
        <p:nvSpPr>
          <p:cNvPr id="44037"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4038"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E86B50"/>
                </a:solidFill>
                <a:latin typeface="Arial" pitchFamily="34" charset="0"/>
              </a:rPr>
              <a:t>Egészséges Ételt Mindenkinek</a:t>
            </a:r>
            <a:r>
              <a:rPr lang="en-US" sz="3200" b="1" dirty="0" smtClean="0">
                <a:solidFill>
                  <a:srgbClr val="E0A350"/>
                </a:solidFill>
                <a:latin typeface="Arial" pitchFamily="34" charset="0"/>
              </a:rPr>
              <a:t> </a:t>
            </a:r>
            <a:r>
              <a:rPr lang="hu-HU" sz="3200" b="1" dirty="0" err="1" smtClean="0">
                <a:solidFill>
                  <a:srgbClr val="E86B50"/>
                </a:solidFill>
                <a:latin typeface="Arial" pitchFamily="34" charset="0"/>
              </a:rPr>
              <a:t>HFfA</a:t>
            </a:r>
            <a:r>
              <a:rPr lang="hu-HU" sz="3200" b="1" dirty="0" smtClean="0">
                <a:solidFill>
                  <a:srgbClr val="E0A350"/>
                </a:solidFill>
                <a:latin typeface="Arial" pitchFamily="34" charset="0"/>
              </a:rPr>
              <a:t> </a:t>
            </a:r>
            <a:r>
              <a:rPr lang="en-US" sz="3200" dirty="0" smtClean="0">
                <a:solidFill>
                  <a:srgbClr val="596171"/>
                </a:solidFill>
                <a:latin typeface="Arial" pitchFamily="34" charset="0"/>
              </a:rPr>
              <a:t>– </a:t>
            </a:r>
            <a:r>
              <a:rPr lang="hu-HU" sz="2800" dirty="0" smtClean="0">
                <a:solidFill>
                  <a:srgbClr val="596171"/>
                </a:solidFill>
                <a:latin typeface="Arial" pitchFamily="34" charset="0"/>
              </a:rPr>
              <a:t>Írország </a:t>
            </a:r>
            <a:endParaRPr lang="en-US" sz="2800" dirty="0">
              <a:solidFill>
                <a:srgbClr val="596171"/>
              </a:solidFill>
              <a:latin typeface="Arial" pitchFamily="34" charset="0"/>
            </a:endParaRPr>
          </a:p>
        </p:txBody>
      </p:sp>
      <p:sp>
        <p:nvSpPr>
          <p:cNvPr id="44039" name="Text Box 11"/>
          <p:cNvSpPr txBox="1">
            <a:spLocks noChangeArrowheads="1"/>
          </p:cNvSpPr>
          <p:nvPr/>
        </p:nvSpPr>
        <p:spPr bwMode="auto">
          <a:xfrm>
            <a:off x="381000" y="2914650"/>
            <a:ext cx="8305800" cy="3046988"/>
          </a:xfrm>
          <a:prstGeom prst="rect">
            <a:avLst/>
          </a:prstGeom>
          <a:noFill/>
          <a:ln w="9525">
            <a:noFill/>
            <a:miter lim="800000"/>
            <a:headEnd/>
            <a:tailEnd/>
          </a:ln>
        </p:spPr>
        <p:txBody>
          <a:bodyPr>
            <a:spAutoFit/>
          </a:bodyPr>
          <a:lstStyle/>
          <a:p>
            <a:pPr algn="just">
              <a:lnSpc>
                <a:spcPct val="120000"/>
              </a:lnSpc>
              <a:spcBef>
                <a:spcPct val="50000"/>
              </a:spcBef>
            </a:pPr>
            <a:r>
              <a:rPr lang="hu-HU" sz="2000" dirty="0" smtClean="0">
                <a:solidFill>
                  <a:schemeClr val="bg2"/>
                </a:solidFill>
                <a:latin typeface="Arial" pitchFamily="34" charset="0"/>
              </a:rPr>
              <a:t>Demonstrálni kívánja az élelmiszerhiány és a más iránylevek közti összefüggést – mint az egészségügyi egyenlőtlenségek, jóléti alkalmasság, oktatási hátrányok, élelmiszer előállítás és terjesztés, kiskereskedelmi tervezés és élelmiszerbiztonság. Keresi az élelmiszerhiány csökkentése iránti érdekek és elkötelezettségek azonosítását és élénkítését a közszféra tudatosságának növelésével, szakértői támogatással, </a:t>
            </a:r>
            <a:r>
              <a:rPr lang="hu-HU" sz="2000" dirty="0" err="1" smtClean="0">
                <a:solidFill>
                  <a:schemeClr val="bg2"/>
                </a:solidFill>
                <a:latin typeface="Arial" pitchFamily="34" charset="0"/>
              </a:rPr>
              <a:t>best</a:t>
            </a:r>
            <a:r>
              <a:rPr lang="hu-HU" sz="2000" dirty="0" smtClean="0">
                <a:solidFill>
                  <a:schemeClr val="bg2"/>
                </a:solidFill>
                <a:latin typeface="Arial" pitchFamily="34" charset="0"/>
              </a:rPr>
              <a:t> </a:t>
            </a:r>
            <a:r>
              <a:rPr lang="hu-HU" sz="2000" dirty="0" err="1" smtClean="0">
                <a:solidFill>
                  <a:schemeClr val="bg2"/>
                </a:solidFill>
                <a:latin typeface="Arial" pitchFamily="34" charset="0"/>
              </a:rPr>
              <a:t>practice</a:t>
            </a:r>
            <a:r>
              <a:rPr lang="hu-HU" sz="2000" dirty="0" smtClean="0">
                <a:solidFill>
                  <a:schemeClr val="bg2"/>
                </a:solidFill>
                <a:latin typeface="Arial" pitchFamily="34" charset="0"/>
              </a:rPr>
              <a:t> modellekkel, továbbá a helyi kezdeményezések nemzeti rendszerekkel való összekapcsolása által. </a:t>
            </a:r>
            <a:endParaRPr lang="en-US" sz="2800" dirty="0">
              <a:solidFill>
                <a:schemeClr val="bg2"/>
              </a:solidFill>
              <a:latin typeface="Arial" pitchFamily="34" charset="0"/>
            </a:endParaRPr>
          </a:p>
        </p:txBody>
      </p:sp>
    </p:spTree>
    <p:extLst>
      <p:ext uri="{BB962C8B-B14F-4D97-AF65-F5344CB8AC3E}">
        <p14:creationId xmlns:p14="http://schemas.microsoft.com/office/powerpoint/2010/main" val="931566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45059" name="Picture 4"/>
          <p:cNvPicPr>
            <a:picLocks noChangeAspect="1" noChangeArrowheads="1"/>
          </p:cNvPicPr>
          <p:nvPr/>
        </p:nvPicPr>
        <p:blipFill>
          <a:blip r:embed="rId4" cstate="print"/>
          <a:srcRect/>
          <a:stretch>
            <a:fillRect/>
          </a:stretch>
        </p:blipFill>
        <p:spPr bwMode="auto">
          <a:xfrm>
            <a:off x="0" y="3068960"/>
            <a:ext cx="9144000" cy="2957561"/>
          </a:xfrm>
          <a:prstGeom prst="rect">
            <a:avLst/>
          </a:prstGeom>
          <a:noFill/>
          <a:ln w="9525">
            <a:noFill/>
            <a:miter lim="800000"/>
            <a:headEnd/>
            <a:tailEnd/>
          </a:ln>
        </p:spPr>
      </p:pic>
      <p:sp>
        <p:nvSpPr>
          <p:cNvPr id="45060" name="Line 5"/>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45061" name="Text Box 5"/>
          <p:cNvSpPr txBox="1">
            <a:spLocks noChangeArrowheads="1"/>
          </p:cNvSpPr>
          <p:nvPr/>
        </p:nvSpPr>
        <p:spPr bwMode="auto">
          <a:xfrm>
            <a:off x="0" y="182563"/>
            <a:ext cx="8929688" cy="3293209"/>
          </a:xfrm>
          <a:prstGeom prst="rect">
            <a:avLst/>
          </a:prstGeom>
          <a:noFill/>
          <a:ln w="9525">
            <a:noFill/>
            <a:miter lim="800000"/>
            <a:headEnd/>
            <a:tailEnd/>
          </a:ln>
        </p:spPr>
        <p:txBody>
          <a:bodyPr>
            <a:spAutoFit/>
          </a:bodyPr>
          <a:lstStyle/>
          <a:p>
            <a:pPr lvl="1" algn="ctr"/>
            <a:r>
              <a:rPr lang="en-US" sz="3200" b="1" dirty="0">
                <a:solidFill>
                  <a:srgbClr val="E86B50"/>
                </a:solidFill>
                <a:latin typeface="Arial" pitchFamily="34" charset="0"/>
              </a:rPr>
              <a:t>BIA </a:t>
            </a:r>
            <a:r>
              <a:rPr lang="hu-HU" sz="3200" b="1" dirty="0" smtClean="0">
                <a:solidFill>
                  <a:srgbClr val="E86B50"/>
                </a:solidFill>
                <a:latin typeface="Arial" pitchFamily="34" charset="0"/>
              </a:rPr>
              <a:t> ÍRORSZÁG</a:t>
            </a:r>
            <a:endParaRPr lang="en-US" sz="3200" b="1" dirty="0">
              <a:solidFill>
                <a:srgbClr val="E86B50"/>
              </a:solidFill>
              <a:latin typeface="Arial" pitchFamily="34" charset="0"/>
            </a:endParaRPr>
          </a:p>
          <a:p>
            <a:pPr lvl="1" algn="ctr"/>
            <a:r>
              <a:rPr lang="hu-HU" sz="2800" dirty="0" smtClean="0">
                <a:solidFill>
                  <a:schemeClr val="bg2"/>
                </a:solidFill>
                <a:latin typeface="Arial" pitchFamily="34" charset="0"/>
              </a:rPr>
              <a:t>Élelmiszer felesleget hasznosít az élelmiszerhiány kezelésére</a:t>
            </a:r>
          </a:p>
          <a:p>
            <a:pPr lvl="1" algn="ctr"/>
            <a:endParaRPr lang="hu-HU" sz="2800" dirty="0" smtClean="0">
              <a:solidFill>
                <a:schemeClr val="bg2"/>
              </a:solidFill>
              <a:latin typeface="Arial" pitchFamily="34" charset="0"/>
            </a:endParaRPr>
          </a:p>
          <a:p>
            <a:pPr lvl="1" algn="ctr"/>
            <a:r>
              <a:rPr lang="hu-HU" sz="1600" dirty="0" smtClean="0">
                <a:solidFill>
                  <a:schemeClr val="bg2"/>
                </a:solidFill>
                <a:latin typeface="Arial" pitchFamily="34" charset="0"/>
              </a:rPr>
              <a:t>A megosztás étvágya – Minden 10. ír ember tapasztal élelmiszerhiányt, amíg 100,000 tonna teljesen jó, ehető étel megy kárba évente Írországban. </a:t>
            </a:r>
            <a:r>
              <a:rPr lang="hu-HU" sz="1600" dirty="0" err="1" smtClean="0">
                <a:solidFill>
                  <a:schemeClr val="bg2"/>
                </a:solidFill>
                <a:latin typeface="Arial" pitchFamily="34" charset="0"/>
              </a:rPr>
              <a:t>Bia</a:t>
            </a:r>
            <a:r>
              <a:rPr lang="hu-HU" sz="1600" dirty="0" smtClean="0">
                <a:solidFill>
                  <a:schemeClr val="bg2"/>
                </a:solidFill>
                <a:latin typeface="Arial" pitchFamily="34" charset="0"/>
              </a:rPr>
              <a:t> </a:t>
            </a:r>
            <a:r>
              <a:rPr lang="hu-HU" sz="1600" dirty="0" err="1" smtClean="0">
                <a:solidFill>
                  <a:schemeClr val="bg2"/>
                </a:solidFill>
                <a:latin typeface="Arial" pitchFamily="34" charset="0"/>
              </a:rPr>
              <a:t>Food</a:t>
            </a:r>
            <a:r>
              <a:rPr lang="hu-HU" sz="1600" dirty="0" smtClean="0">
                <a:solidFill>
                  <a:schemeClr val="bg2"/>
                </a:solidFill>
                <a:latin typeface="Arial" pitchFamily="34" charset="0"/>
              </a:rPr>
              <a:t> </a:t>
            </a:r>
            <a:r>
              <a:rPr lang="hu-HU" sz="1600" dirty="0" err="1" smtClean="0">
                <a:solidFill>
                  <a:schemeClr val="bg2"/>
                </a:solidFill>
                <a:latin typeface="Arial" pitchFamily="34" charset="0"/>
              </a:rPr>
              <a:t>Initiative</a:t>
            </a:r>
            <a:r>
              <a:rPr lang="hu-HU" sz="1600" dirty="0" smtClean="0">
                <a:solidFill>
                  <a:schemeClr val="bg2"/>
                </a:solidFill>
                <a:latin typeface="Arial" pitchFamily="34" charset="0"/>
              </a:rPr>
              <a:t> hasznosítja ezt a felesleget és jóra használja. </a:t>
            </a:r>
          </a:p>
          <a:p>
            <a:pPr lvl="1" algn="ctr"/>
            <a:r>
              <a:rPr lang="hu-HU" sz="1600" dirty="0" smtClean="0">
                <a:solidFill>
                  <a:schemeClr val="bg2"/>
                </a:solidFill>
                <a:latin typeface="Arial" pitchFamily="34" charset="0"/>
              </a:rPr>
              <a:t>Küldetésünk -  Mindenki egyen jól, és semmi ne vesszen kárba. </a:t>
            </a:r>
          </a:p>
          <a:p>
            <a:pPr lvl="1" algn="ctr"/>
            <a:endParaRPr lang="en-US" sz="2800" dirty="0">
              <a:solidFill>
                <a:schemeClr val="bg2"/>
              </a:solidFill>
              <a:latin typeface="Arial" pitchFamily="34" charset="0"/>
            </a:endParaRPr>
          </a:p>
        </p:txBody>
      </p:sp>
    </p:spTree>
    <p:extLst>
      <p:ext uri="{BB962C8B-B14F-4D97-AF65-F5344CB8AC3E}">
        <p14:creationId xmlns:p14="http://schemas.microsoft.com/office/powerpoint/2010/main" val="1729935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147" name="Text Box 5"/>
          <p:cNvSpPr txBox="1">
            <a:spLocks noChangeArrowheads="1"/>
          </p:cNvSpPr>
          <p:nvPr/>
        </p:nvSpPr>
        <p:spPr bwMode="auto">
          <a:xfrm>
            <a:off x="539552" y="1340768"/>
            <a:ext cx="8136904" cy="4893647"/>
          </a:xfrm>
          <a:prstGeom prst="rect">
            <a:avLst/>
          </a:prstGeom>
          <a:noFill/>
          <a:ln w="9525">
            <a:noFill/>
            <a:miter lim="800000"/>
            <a:headEnd/>
            <a:tailEnd/>
          </a:ln>
        </p:spPr>
        <p:txBody>
          <a:bodyPr wrap="square">
            <a:spAutoFit/>
          </a:bodyPr>
          <a:lstStyle/>
          <a:p>
            <a:pPr algn="ctr">
              <a:spcBef>
                <a:spcPct val="50000"/>
              </a:spcBef>
            </a:pPr>
            <a:r>
              <a:rPr lang="hu-HU" sz="2700" dirty="0" smtClean="0">
                <a:solidFill>
                  <a:srgbClr val="596171"/>
                </a:solidFill>
                <a:latin typeface="Arial" pitchFamily="34" charset="0"/>
              </a:rPr>
              <a:t>Csak az Egyesült Királyságban 15 millió tonna élelmiszert semmisítenek meg évente.</a:t>
            </a:r>
            <a:r>
              <a:rPr lang="en-IE" sz="2700" dirty="0" smtClean="0">
                <a:solidFill>
                  <a:srgbClr val="596171"/>
                </a:solidFill>
                <a:latin typeface="Arial" pitchFamily="34" charset="0"/>
              </a:rPr>
              <a:t> </a:t>
            </a:r>
            <a:r>
              <a:rPr lang="hu-HU" sz="2700" dirty="0" smtClean="0">
                <a:solidFill>
                  <a:srgbClr val="596171"/>
                </a:solidFill>
                <a:latin typeface="Arial" pitchFamily="34" charset="0"/>
              </a:rPr>
              <a:t>Aggasztó, hogy közel 4 millió tonna ebből még fogyasztható állapotú élelmiszer.</a:t>
            </a:r>
            <a:r>
              <a:rPr lang="en-IE" sz="2700" dirty="0" smtClean="0">
                <a:solidFill>
                  <a:srgbClr val="596171"/>
                </a:solidFill>
                <a:latin typeface="Arial" pitchFamily="34" charset="0"/>
              </a:rPr>
              <a:t>  </a:t>
            </a:r>
            <a:endParaRPr lang="hu-HU" sz="2700" dirty="0" smtClean="0">
              <a:solidFill>
                <a:srgbClr val="596171"/>
              </a:solidFill>
              <a:latin typeface="Arial" pitchFamily="34" charset="0"/>
            </a:endParaRPr>
          </a:p>
          <a:p>
            <a:pPr algn="ctr">
              <a:spcBef>
                <a:spcPct val="50000"/>
              </a:spcBef>
            </a:pPr>
            <a:r>
              <a:rPr lang="hu-HU" sz="2700" dirty="0" smtClean="0">
                <a:solidFill>
                  <a:srgbClr val="596171"/>
                </a:solidFill>
                <a:latin typeface="Arial" pitchFamily="34" charset="0"/>
              </a:rPr>
              <a:t>Magyarországon évente 1,8 millió tonna élelmiszer hulladék keletkezik a teljes élelmiszerláncban.</a:t>
            </a:r>
          </a:p>
          <a:p>
            <a:pPr algn="ctr">
              <a:spcBef>
                <a:spcPct val="50000"/>
              </a:spcBef>
            </a:pPr>
            <a:r>
              <a:rPr lang="hu-HU" sz="2700" dirty="0" smtClean="0">
                <a:solidFill>
                  <a:srgbClr val="596171"/>
                </a:solidFill>
                <a:latin typeface="Arial" pitchFamily="34" charset="0"/>
              </a:rPr>
              <a:t>Nem mellesleg így magán az élelmiszeren kívül kidobásra kerül az előállításához felhasznált energia, a szállítás, tárolás és a kidobás költsége is.</a:t>
            </a:r>
            <a:endParaRPr lang="en-IE" sz="2700" dirty="0">
              <a:solidFill>
                <a:srgbClr val="596171"/>
              </a:solidFill>
              <a:latin typeface="Arial" pitchFamily="34" charset="0"/>
              <a:cs typeface="Arial" pitchFamily="34" charset="0"/>
            </a:endParaRPr>
          </a:p>
          <a:p>
            <a:pPr algn="ctr">
              <a:spcBef>
                <a:spcPct val="50000"/>
              </a:spcBef>
            </a:pPr>
            <a:endParaRPr lang="en-US" sz="2800" dirty="0">
              <a:solidFill>
                <a:srgbClr val="596171"/>
              </a:solidFill>
              <a:latin typeface="Arial" pitchFamily="34" charset="0"/>
              <a:cs typeface="Arial" pitchFamily="34" charset="0"/>
            </a:endParaRPr>
          </a:p>
        </p:txBody>
      </p:sp>
      <p:sp>
        <p:nvSpPr>
          <p:cNvPr id="6148"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6149" name="Text Box 5"/>
          <p:cNvSpPr txBox="1">
            <a:spLocks noChangeArrowheads="1"/>
          </p:cNvSpPr>
          <p:nvPr/>
        </p:nvSpPr>
        <p:spPr bwMode="auto">
          <a:xfrm>
            <a:off x="0" y="182563"/>
            <a:ext cx="9144000" cy="523220"/>
          </a:xfrm>
          <a:prstGeom prst="rect">
            <a:avLst/>
          </a:prstGeom>
          <a:noFill/>
          <a:ln w="9525">
            <a:noFill/>
            <a:miter lim="800000"/>
            <a:headEnd/>
            <a:tailEnd/>
          </a:ln>
        </p:spPr>
        <p:txBody>
          <a:bodyPr wrap="square">
            <a:spAutoFit/>
          </a:bodyPr>
          <a:lstStyle/>
          <a:p>
            <a:pPr lvl="1" algn="ctr"/>
            <a:r>
              <a:rPr lang="hu-HU" sz="2800" b="1" dirty="0" smtClean="0">
                <a:solidFill>
                  <a:srgbClr val="17A3A5"/>
                </a:solidFill>
                <a:latin typeface="Arial" pitchFamily="34" charset="0"/>
                <a:cs typeface="Arial" pitchFamily="34" charset="0"/>
              </a:rPr>
              <a:t>Élelmiszerpazarlás</a:t>
            </a:r>
            <a:r>
              <a:rPr lang="en-US" sz="2800" b="1" dirty="0" smtClean="0">
                <a:solidFill>
                  <a:srgbClr val="17A3A5"/>
                </a:solidFill>
                <a:latin typeface="Arial" pitchFamily="34" charset="0"/>
                <a:cs typeface="Arial" pitchFamily="34" charset="0"/>
              </a:rPr>
              <a:t> </a:t>
            </a:r>
            <a:r>
              <a:rPr lang="hu-HU" sz="2800" b="1" dirty="0" smtClean="0">
                <a:solidFill>
                  <a:srgbClr val="17A3A5"/>
                </a:solidFill>
                <a:latin typeface="Arial" pitchFamily="34" charset="0"/>
                <a:cs typeface="Arial" pitchFamily="34" charset="0"/>
              </a:rPr>
              <a:t>- </a:t>
            </a:r>
            <a:r>
              <a:rPr lang="hu-HU" sz="2800" dirty="0" smtClean="0">
                <a:solidFill>
                  <a:srgbClr val="596171"/>
                </a:solidFill>
                <a:latin typeface="Arial" pitchFamily="34" charset="0"/>
                <a:cs typeface="Arial" pitchFamily="34" charset="0"/>
              </a:rPr>
              <a:t>Az Egyesült Királyság kilátásai</a:t>
            </a:r>
            <a:endParaRPr lang="en-US" sz="2800" b="1" dirty="0">
              <a:solidFill>
                <a:srgbClr val="17A3A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46083" name="Picture 2"/>
          <p:cNvPicPr>
            <a:picLocks noChangeAspect="1" noChangeArrowheads="1"/>
          </p:cNvPicPr>
          <p:nvPr/>
        </p:nvPicPr>
        <p:blipFill>
          <a:blip r:embed="rId4" cstate="print"/>
          <a:srcRect/>
          <a:stretch>
            <a:fillRect/>
          </a:stretch>
        </p:blipFill>
        <p:spPr bwMode="auto">
          <a:xfrm>
            <a:off x="127000" y="1412776"/>
            <a:ext cx="8886825" cy="3654524"/>
          </a:xfrm>
          <a:prstGeom prst="rect">
            <a:avLst/>
          </a:prstGeom>
          <a:noFill/>
          <a:ln w="9525">
            <a:noFill/>
            <a:miter lim="800000"/>
            <a:headEnd/>
            <a:tailEnd/>
          </a:ln>
        </p:spPr>
      </p:pic>
      <p:sp>
        <p:nvSpPr>
          <p:cNvPr id="46084" name="TextBox 5"/>
          <p:cNvSpPr txBox="1">
            <a:spLocks noChangeArrowheads="1"/>
          </p:cNvSpPr>
          <p:nvPr/>
        </p:nvSpPr>
        <p:spPr bwMode="auto">
          <a:xfrm>
            <a:off x="76200" y="5410200"/>
            <a:ext cx="9067800" cy="396875"/>
          </a:xfrm>
          <a:prstGeom prst="rect">
            <a:avLst/>
          </a:prstGeom>
          <a:noFill/>
          <a:ln w="9525">
            <a:noFill/>
            <a:miter lim="800000"/>
            <a:headEnd/>
            <a:tailEnd/>
          </a:ln>
        </p:spPr>
        <p:txBody>
          <a:bodyPr>
            <a:spAutoFit/>
          </a:bodyPr>
          <a:lstStyle/>
          <a:p>
            <a:pPr algn="ctr"/>
            <a:r>
              <a:rPr lang="en-IE" sz="2000">
                <a:solidFill>
                  <a:srgbClr val="596171"/>
                </a:solidFill>
              </a:rPr>
              <a:t>http://biafi.ie/</a:t>
            </a:r>
          </a:p>
        </p:txBody>
      </p:sp>
      <p:sp>
        <p:nvSpPr>
          <p:cNvPr id="46085" name="Line 6"/>
          <p:cNvSpPr>
            <a:spLocks noChangeShapeType="1"/>
          </p:cNvSpPr>
          <p:nvPr/>
        </p:nvSpPr>
        <p:spPr bwMode="auto">
          <a:xfrm>
            <a:off x="323528" y="692696"/>
            <a:ext cx="8534400" cy="0"/>
          </a:xfrm>
          <a:prstGeom prst="line">
            <a:avLst/>
          </a:prstGeom>
          <a:noFill/>
          <a:ln w="9525">
            <a:solidFill>
              <a:srgbClr val="596171"/>
            </a:solidFill>
            <a:round/>
            <a:headEnd/>
            <a:tailEnd/>
          </a:ln>
        </p:spPr>
        <p:txBody>
          <a:bodyPr wrap="none" anchor="ctr"/>
          <a:lstStyle/>
          <a:p>
            <a:endParaRPr lang="hu-HU"/>
          </a:p>
        </p:txBody>
      </p:sp>
      <p:sp>
        <p:nvSpPr>
          <p:cNvPr id="46086" name="Text Box 5"/>
          <p:cNvSpPr txBox="1">
            <a:spLocks noChangeArrowheads="1"/>
          </p:cNvSpPr>
          <p:nvPr/>
        </p:nvSpPr>
        <p:spPr bwMode="auto">
          <a:xfrm>
            <a:off x="0" y="182563"/>
            <a:ext cx="8929688" cy="1569660"/>
          </a:xfrm>
          <a:prstGeom prst="rect">
            <a:avLst/>
          </a:prstGeom>
          <a:noFill/>
          <a:ln w="9525">
            <a:noFill/>
            <a:miter lim="800000"/>
            <a:headEnd/>
            <a:tailEnd/>
          </a:ln>
        </p:spPr>
        <p:txBody>
          <a:bodyPr>
            <a:spAutoFit/>
          </a:bodyPr>
          <a:lstStyle/>
          <a:p>
            <a:pPr marL="342900" indent="-342900" algn="ctr">
              <a:spcBef>
                <a:spcPct val="50000"/>
              </a:spcBef>
            </a:pPr>
            <a:r>
              <a:rPr lang="en-US" sz="3200" b="1" dirty="0">
                <a:solidFill>
                  <a:srgbClr val="E86B50"/>
                </a:solidFill>
                <a:latin typeface="Arial" pitchFamily="34" charset="0"/>
              </a:rPr>
              <a:t>BIA </a:t>
            </a:r>
            <a:r>
              <a:rPr lang="hu-HU" sz="3200" b="1" dirty="0" smtClean="0">
                <a:solidFill>
                  <a:srgbClr val="E86B50"/>
                </a:solidFill>
                <a:latin typeface="Arial" pitchFamily="34" charset="0"/>
              </a:rPr>
              <a:t>ÍRORSZÁG</a:t>
            </a:r>
          </a:p>
          <a:p>
            <a:pPr marL="342900" indent="-342900" algn="ctr">
              <a:spcBef>
                <a:spcPct val="50000"/>
              </a:spcBef>
            </a:pPr>
            <a:r>
              <a:rPr lang="hu-HU" sz="1600" b="1" dirty="0" smtClean="0">
                <a:solidFill>
                  <a:srgbClr val="E86B50"/>
                </a:solidFill>
                <a:latin typeface="Arial" pitchFamily="34" charset="0"/>
              </a:rPr>
              <a:t>Összekapcsoljuk a Felesleget és a Szűkölködést</a:t>
            </a:r>
          </a:p>
          <a:p>
            <a:pPr marL="342900" indent="-342900" algn="ctr">
              <a:spcBef>
                <a:spcPct val="50000"/>
              </a:spcBef>
            </a:pPr>
            <a:r>
              <a:rPr lang="hu-HU" sz="1600" b="1" dirty="0" smtClean="0">
                <a:solidFill>
                  <a:srgbClr val="E86B50"/>
                </a:solidFill>
                <a:latin typeface="Arial" pitchFamily="34" charset="0"/>
              </a:rPr>
              <a:t>Adományok </a:t>
            </a:r>
            <a:r>
              <a:rPr lang="hu-HU" sz="1600" dirty="0" smtClean="0">
                <a:solidFill>
                  <a:srgbClr val="E86B50"/>
                </a:solidFill>
                <a:latin typeface="Arial" pitchFamily="34" charset="0"/>
              </a:rPr>
              <a:t>cégektől</a:t>
            </a:r>
            <a:r>
              <a:rPr lang="hu-HU" sz="1600" b="1" dirty="0" smtClean="0">
                <a:solidFill>
                  <a:srgbClr val="E86B50"/>
                </a:solidFill>
                <a:latin typeface="Arial" pitchFamily="34" charset="0"/>
              </a:rPr>
              <a:t> -               Újraelosztás </a:t>
            </a:r>
            <a:r>
              <a:rPr lang="hu-HU" sz="1600" dirty="0" err="1" smtClean="0">
                <a:solidFill>
                  <a:srgbClr val="E86B50"/>
                </a:solidFill>
                <a:latin typeface="Arial" pitchFamily="34" charset="0"/>
              </a:rPr>
              <a:t>Bia</a:t>
            </a:r>
            <a:r>
              <a:rPr lang="hu-HU" sz="1600" dirty="0" smtClean="0">
                <a:solidFill>
                  <a:srgbClr val="E86B50"/>
                </a:solidFill>
                <a:latin typeface="Arial" pitchFamily="34" charset="0"/>
              </a:rPr>
              <a:t> által</a:t>
            </a:r>
            <a:r>
              <a:rPr lang="hu-HU" sz="1600" b="1" dirty="0" smtClean="0">
                <a:solidFill>
                  <a:srgbClr val="E86B50"/>
                </a:solidFill>
                <a:latin typeface="Arial" pitchFamily="34" charset="0"/>
              </a:rPr>
              <a:t>  -          Hasznosulás </a:t>
            </a:r>
            <a:r>
              <a:rPr lang="hu-HU" sz="1600" dirty="0" smtClean="0">
                <a:solidFill>
                  <a:srgbClr val="E86B50"/>
                </a:solidFill>
                <a:latin typeface="Arial" pitchFamily="34" charset="0"/>
              </a:rPr>
              <a:t>a helyi 							segélyszervezeteknél</a:t>
            </a:r>
            <a:r>
              <a:rPr lang="hu-HU" sz="1600" b="1" dirty="0" smtClean="0">
                <a:solidFill>
                  <a:srgbClr val="E86B50"/>
                </a:solidFill>
                <a:latin typeface="Arial" pitchFamily="34" charset="0"/>
              </a:rPr>
              <a:t> </a:t>
            </a:r>
            <a:endParaRPr lang="en-US" sz="1600" b="1" dirty="0">
              <a:solidFill>
                <a:srgbClr val="E86B50"/>
              </a:solidFill>
              <a:latin typeface="Arial" pitchFamily="34" charset="0"/>
            </a:endParaRPr>
          </a:p>
        </p:txBody>
      </p:sp>
    </p:spTree>
    <p:extLst>
      <p:ext uri="{BB962C8B-B14F-4D97-AF65-F5344CB8AC3E}">
        <p14:creationId xmlns:p14="http://schemas.microsoft.com/office/powerpoint/2010/main" val="2649837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47107" name="Picture 5" descr="https://i1.wp.com/thetaste.ie/wp/wp-content/uploads/2016/01/Foodcloud.jpg"/>
          <p:cNvPicPr>
            <a:picLocks noChangeAspect="1" noChangeArrowheads="1"/>
          </p:cNvPicPr>
          <p:nvPr/>
        </p:nvPicPr>
        <p:blipFill>
          <a:blip r:embed="rId4" cstate="print"/>
          <a:srcRect/>
          <a:stretch>
            <a:fillRect/>
          </a:stretch>
        </p:blipFill>
        <p:spPr bwMode="auto">
          <a:xfrm>
            <a:off x="7543800" y="188640"/>
            <a:ext cx="1600200" cy="1055688"/>
          </a:xfrm>
          <a:prstGeom prst="rect">
            <a:avLst/>
          </a:prstGeom>
          <a:noFill/>
          <a:ln w="9525">
            <a:noFill/>
            <a:miter lim="800000"/>
            <a:headEnd/>
            <a:tailEnd/>
          </a:ln>
        </p:spPr>
      </p:pic>
      <p:sp>
        <p:nvSpPr>
          <p:cNvPr id="47108" name="TextBox 4"/>
          <p:cNvSpPr txBox="1">
            <a:spLocks noChangeArrowheads="1"/>
          </p:cNvSpPr>
          <p:nvPr/>
        </p:nvSpPr>
        <p:spPr bwMode="auto">
          <a:xfrm>
            <a:off x="533400" y="1600200"/>
            <a:ext cx="7924800" cy="4154984"/>
          </a:xfrm>
          <a:prstGeom prst="rect">
            <a:avLst/>
          </a:prstGeom>
          <a:noFill/>
          <a:ln w="9525">
            <a:noFill/>
            <a:miter lim="800000"/>
            <a:headEnd/>
            <a:tailEnd/>
          </a:ln>
        </p:spPr>
        <p:txBody>
          <a:bodyPr>
            <a:spAutoFit/>
          </a:bodyPr>
          <a:lstStyle/>
          <a:p>
            <a:pPr algn="ctr"/>
            <a:r>
              <a:rPr lang="en-IE" sz="2200" dirty="0" smtClean="0">
                <a:solidFill>
                  <a:schemeClr val="bg2"/>
                </a:solidFill>
                <a:latin typeface="Arial" pitchFamily="34" charset="0"/>
              </a:rPr>
              <a:t>2012</a:t>
            </a:r>
            <a:r>
              <a:rPr lang="hu-HU" sz="2200" dirty="0" smtClean="0">
                <a:solidFill>
                  <a:schemeClr val="bg2"/>
                </a:solidFill>
                <a:latin typeface="Arial" pitchFamily="34" charset="0"/>
              </a:rPr>
              <a:t> óta</a:t>
            </a:r>
            <a:r>
              <a:rPr lang="en-IE" sz="2200" dirty="0" smtClean="0">
                <a:solidFill>
                  <a:schemeClr val="bg2"/>
                </a:solidFill>
                <a:latin typeface="Arial" pitchFamily="34" charset="0"/>
              </a:rPr>
              <a:t>, </a:t>
            </a:r>
            <a:r>
              <a:rPr lang="hu-HU" sz="2200" dirty="0" smtClean="0">
                <a:solidFill>
                  <a:schemeClr val="bg2"/>
                </a:solidFill>
                <a:latin typeface="Arial" pitchFamily="34" charset="0"/>
              </a:rPr>
              <a:t>a </a:t>
            </a:r>
            <a:r>
              <a:rPr lang="en-IE" sz="2200" dirty="0" err="1" smtClean="0">
                <a:solidFill>
                  <a:schemeClr val="bg2"/>
                </a:solidFill>
                <a:latin typeface="Arial" pitchFamily="34" charset="0"/>
              </a:rPr>
              <a:t>FoodCloud</a:t>
            </a:r>
            <a:r>
              <a:rPr lang="en-IE" sz="2200" dirty="0" smtClean="0">
                <a:solidFill>
                  <a:schemeClr val="bg2"/>
                </a:solidFill>
                <a:latin typeface="Arial" pitchFamily="34" charset="0"/>
              </a:rPr>
              <a:t> </a:t>
            </a:r>
            <a:r>
              <a:rPr lang="hu-HU" sz="2200" dirty="0" smtClean="0">
                <a:solidFill>
                  <a:schemeClr val="bg2"/>
                </a:solidFill>
                <a:latin typeface="Arial" pitchFamily="34" charset="0"/>
              </a:rPr>
              <a:t>élelmiszerfelesleggel bíró vállalkozásokat kapcsol össze kevés élelmiszerrel rendelkező segélyszervezetekkel. </a:t>
            </a:r>
            <a:r>
              <a:rPr lang="en-IE" sz="2200" dirty="0" smtClean="0">
                <a:solidFill>
                  <a:schemeClr val="bg2"/>
                </a:solidFill>
                <a:latin typeface="Arial" pitchFamily="34" charset="0"/>
              </a:rPr>
              <a:t>2014</a:t>
            </a:r>
            <a:r>
              <a:rPr lang="hu-HU" sz="2200" dirty="0" err="1" smtClean="0">
                <a:solidFill>
                  <a:schemeClr val="bg2"/>
                </a:solidFill>
                <a:latin typeface="Arial" pitchFamily="34" charset="0"/>
              </a:rPr>
              <a:t>-ben</a:t>
            </a:r>
            <a:r>
              <a:rPr lang="hu-HU" sz="2200" dirty="0" smtClean="0">
                <a:solidFill>
                  <a:schemeClr val="bg2"/>
                </a:solidFill>
                <a:latin typeface="Arial" pitchFamily="34" charset="0"/>
              </a:rPr>
              <a:t> szerződtek </a:t>
            </a:r>
            <a:r>
              <a:rPr lang="en-IE" sz="2200" dirty="0" smtClean="0">
                <a:solidFill>
                  <a:schemeClr val="bg2"/>
                </a:solidFill>
                <a:latin typeface="Arial" pitchFamily="34" charset="0"/>
              </a:rPr>
              <a:t>Tesco</a:t>
            </a:r>
            <a:r>
              <a:rPr lang="hu-HU" sz="2200" dirty="0" err="1" smtClean="0">
                <a:solidFill>
                  <a:schemeClr val="bg2"/>
                </a:solidFill>
                <a:latin typeface="Arial" pitchFamily="34" charset="0"/>
              </a:rPr>
              <a:t>-val</a:t>
            </a:r>
            <a:r>
              <a:rPr lang="hu-HU" sz="2200" dirty="0" smtClean="0">
                <a:solidFill>
                  <a:schemeClr val="bg2"/>
                </a:solidFill>
                <a:latin typeface="Arial" pitchFamily="34" charset="0"/>
              </a:rPr>
              <a:t>, hogy újraosszák az ország összes áruházának árufeleslegét</a:t>
            </a:r>
            <a:r>
              <a:rPr lang="en-IE" sz="2200" dirty="0" smtClean="0">
                <a:solidFill>
                  <a:schemeClr val="bg2"/>
                </a:solidFill>
                <a:latin typeface="Arial" pitchFamily="34" charset="0"/>
              </a:rPr>
              <a:t>. </a:t>
            </a:r>
            <a:endParaRPr lang="en-IE" sz="2200" dirty="0">
              <a:solidFill>
                <a:schemeClr val="bg2"/>
              </a:solidFill>
              <a:latin typeface="Arial" pitchFamily="34" charset="0"/>
            </a:endParaRPr>
          </a:p>
          <a:p>
            <a:pPr algn="ctr"/>
            <a:endParaRPr lang="en-IE" sz="2200" dirty="0">
              <a:solidFill>
                <a:schemeClr val="bg2"/>
              </a:solidFill>
              <a:latin typeface="Arial" pitchFamily="34" charset="0"/>
            </a:endParaRPr>
          </a:p>
          <a:p>
            <a:pPr algn="ctr"/>
            <a:r>
              <a:rPr lang="hu-HU" sz="2200" dirty="0" smtClean="0">
                <a:solidFill>
                  <a:schemeClr val="bg2"/>
                </a:solidFill>
                <a:latin typeface="Arial" pitchFamily="34" charset="0"/>
              </a:rPr>
              <a:t>A vállalkozások feltölthetik a napi feleslegüket a </a:t>
            </a:r>
            <a:r>
              <a:rPr lang="en-IE" sz="2200" dirty="0" err="1" smtClean="0">
                <a:solidFill>
                  <a:schemeClr val="bg2"/>
                </a:solidFill>
                <a:latin typeface="Arial" pitchFamily="34" charset="0"/>
              </a:rPr>
              <a:t>FoodCloud</a:t>
            </a:r>
            <a:r>
              <a:rPr lang="en-IE" sz="2200" dirty="0" smtClean="0">
                <a:solidFill>
                  <a:schemeClr val="bg2"/>
                </a:solidFill>
                <a:latin typeface="Arial" pitchFamily="34" charset="0"/>
              </a:rPr>
              <a:t> app</a:t>
            </a:r>
            <a:r>
              <a:rPr lang="hu-HU" sz="2200" dirty="0" err="1" smtClean="0">
                <a:solidFill>
                  <a:schemeClr val="bg2"/>
                </a:solidFill>
                <a:latin typeface="Arial" pitchFamily="34" charset="0"/>
              </a:rPr>
              <a:t>-ra</a:t>
            </a:r>
            <a:r>
              <a:rPr lang="en-IE" sz="2200" dirty="0" smtClean="0">
                <a:solidFill>
                  <a:schemeClr val="bg2"/>
                </a:solidFill>
                <a:latin typeface="Arial" pitchFamily="34" charset="0"/>
              </a:rPr>
              <a:t> </a:t>
            </a:r>
            <a:r>
              <a:rPr lang="hu-HU" sz="2200" dirty="0" smtClean="0">
                <a:solidFill>
                  <a:schemeClr val="bg2"/>
                </a:solidFill>
                <a:latin typeface="Arial" pitchFamily="34" charset="0"/>
              </a:rPr>
              <a:t>vagy </a:t>
            </a:r>
            <a:r>
              <a:rPr lang="en-IE" sz="2200" dirty="0" smtClean="0">
                <a:solidFill>
                  <a:schemeClr val="bg2"/>
                </a:solidFill>
                <a:latin typeface="Arial" pitchFamily="34" charset="0"/>
              </a:rPr>
              <a:t>web</a:t>
            </a:r>
            <a:r>
              <a:rPr lang="hu-HU" sz="2200" dirty="0" smtClean="0">
                <a:solidFill>
                  <a:schemeClr val="bg2"/>
                </a:solidFill>
                <a:latin typeface="Arial" pitchFamily="34" charset="0"/>
              </a:rPr>
              <a:t>oldalra</a:t>
            </a:r>
            <a:r>
              <a:rPr lang="en-IE" sz="2200" dirty="0" smtClean="0">
                <a:solidFill>
                  <a:schemeClr val="bg2"/>
                </a:solidFill>
                <a:latin typeface="Arial" pitchFamily="34" charset="0"/>
              </a:rPr>
              <a:t> </a:t>
            </a:r>
            <a:r>
              <a:rPr lang="hu-HU" sz="2200" dirty="0" smtClean="0">
                <a:solidFill>
                  <a:schemeClr val="bg2"/>
                </a:solidFill>
                <a:latin typeface="Arial" pitchFamily="34" charset="0"/>
              </a:rPr>
              <a:t>és a megfelelő helyi segélyezők jelzést kapnak, és begyűjthetik az élelmiszert. Máig kb. </a:t>
            </a:r>
            <a:r>
              <a:rPr lang="en-IE" sz="2200" dirty="0" smtClean="0">
                <a:solidFill>
                  <a:schemeClr val="bg2"/>
                </a:solidFill>
                <a:latin typeface="Arial" pitchFamily="34" charset="0"/>
              </a:rPr>
              <a:t>1.5 </a:t>
            </a:r>
            <a:r>
              <a:rPr lang="en-IE" sz="2200" dirty="0" err="1" smtClean="0">
                <a:solidFill>
                  <a:schemeClr val="bg2"/>
                </a:solidFill>
                <a:latin typeface="Arial" pitchFamily="34" charset="0"/>
              </a:rPr>
              <a:t>milli</a:t>
            </a:r>
            <a:r>
              <a:rPr lang="hu-HU" sz="2200" dirty="0" smtClean="0">
                <a:solidFill>
                  <a:schemeClr val="bg2"/>
                </a:solidFill>
                <a:latin typeface="Arial" pitchFamily="34" charset="0"/>
              </a:rPr>
              <a:t>ó adag ételt juttattak el </a:t>
            </a:r>
            <a:r>
              <a:rPr lang="en-IE" sz="2200" dirty="0" smtClean="0">
                <a:solidFill>
                  <a:schemeClr val="bg2"/>
                </a:solidFill>
                <a:latin typeface="Arial" pitchFamily="34" charset="0"/>
              </a:rPr>
              <a:t> </a:t>
            </a:r>
            <a:r>
              <a:rPr lang="hu-HU" sz="2200" dirty="0" smtClean="0">
                <a:solidFill>
                  <a:schemeClr val="bg2"/>
                </a:solidFill>
                <a:latin typeface="Arial" pitchFamily="34" charset="0"/>
              </a:rPr>
              <a:t>segélyszervezeteknek és több, mint </a:t>
            </a:r>
            <a:r>
              <a:rPr lang="en-IE" sz="2200" dirty="0" smtClean="0">
                <a:solidFill>
                  <a:schemeClr val="bg2"/>
                </a:solidFill>
                <a:latin typeface="Arial" pitchFamily="34" charset="0"/>
              </a:rPr>
              <a:t>650 </a:t>
            </a:r>
            <a:r>
              <a:rPr lang="en-IE" sz="2200" dirty="0" err="1" smtClean="0">
                <a:solidFill>
                  <a:schemeClr val="bg2"/>
                </a:solidFill>
                <a:latin typeface="Arial" pitchFamily="34" charset="0"/>
              </a:rPr>
              <a:t>tonn</a:t>
            </a:r>
            <a:r>
              <a:rPr lang="hu-HU" sz="2200" dirty="0" smtClean="0">
                <a:solidFill>
                  <a:schemeClr val="bg2"/>
                </a:solidFill>
                <a:latin typeface="Arial" pitchFamily="34" charset="0"/>
              </a:rPr>
              <a:t>a élelmiszert mentettek meg. </a:t>
            </a:r>
            <a:r>
              <a:rPr lang="en-IE" sz="2200" dirty="0" smtClean="0">
                <a:solidFill>
                  <a:schemeClr val="bg2"/>
                </a:solidFill>
                <a:latin typeface="Arial" pitchFamily="34" charset="0"/>
                <a:hlinkClick r:id="rId5"/>
              </a:rPr>
              <a:t>http</a:t>
            </a:r>
            <a:r>
              <a:rPr lang="en-IE" sz="2200" dirty="0">
                <a:solidFill>
                  <a:schemeClr val="bg2"/>
                </a:solidFill>
                <a:latin typeface="Arial" pitchFamily="34" charset="0"/>
                <a:hlinkClick r:id="rId5"/>
              </a:rPr>
              <a:t>://foodcloud.net/</a:t>
            </a:r>
            <a:r>
              <a:rPr lang="en-IE" sz="2200" dirty="0">
                <a:solidFill>
                  <a:schemeClr val="bg2"/>
                </a:solidFill>
                <a:latin typeface="Arial" pitchFamily="34" charset="0"/>
              </a:rPr>
              <a:t> </a:t>
            </a:r>
          </a:p>
          <a:p>
            <a:pPr algn="ctr"/>
            <a:endParaRPr lang="en-IE" sz="2200" dirty="0"/>
          </a:p>
        </p:txBody>
      </p:sp>
      <p:sp>
        <p:nvSpPr>
          <p:cNvPr id="47109" name="Line 6"/>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47110" name="Text Box 5"/>
          <p:cNvSpPr txBox="1">
            <a:spLocks noChangeArrowheads="1"/>
          </p:cNvSpPr>
          <p:nvPr/>
        </p:nvSpPr>
        <p:spPr bwMode="auto">
          <a:xfrm>
            <a:off x="0" y="182563"/>
            <a:ext cx="8929688" cy="892552"/>
          </a:xfrm>
          <a:prstGeom prst="rect">
            <a:avLst/>
          </a:prstGeom>
          <a:noFill/>
          <a:ln w="9525">
            <a:noFill/>
            <a:miter lim="800000"/>
            <a:headEnd/>
            <a:tailEnd/>
          </a:ln>
        </p:spPr>
        <p:txBody>
          <a:bodyPr>
            <a:spAutoFit/>
          </a:bodyPr>
          <a:lstStyle/>
          <a:p>
            <a:pPr lvl="1"/>
            <a:r>
              <a:rPr lang="en-US" sz="3200" b="1" dirty="0">
                <a:solidFill>
                  <a:srgbClr val="E86B50"/>
                </a:solidFill>
                <a:latin typeface="Arial" pitchFamily="34" charset="0"/>
              </a:rPr>
              <a:t>FOOD CLOUD, </a:t>
            </a:r>
            <a:r>
              <a:rPr lang="hu-HU" sz="3200" b="1" dirty="0" smtClean="0">
                <a:solidFill>
                  <a:srgbClr val="E86B50"/>
                </a:solidFill>
                <a:latin typeface="Arial" pitchFamily="34" charset="0"/>
              </a:rPr>
              <a:t>Írország</a:t>
            </a:r>
            <a:endParaRPr lang="en-US" sz="3200" b="1" dirty="0">
              <a:solidFill>
                <a:srgbClr val="E86B50"/>
              </a:solidFill>
              <a:latin typeface="Arial" pitchFamily="34" charset="0"/>
            </a:endParaRPr>
          </a:p>
          <a:p>
            <a:pPr lvl="1"/>
            <a:r>
              <a:rPr lang="hu-HU" sz="2000" dirty="0" smtClean="0">
                <a:solidFill>
                  <a:schemeClr val="bg2"/>
                </a:solidFill>
                <a:latin typeface="Arial" pitchFamily="34" charset="0"/>
              </a:rPr>
              <a:t>Élelmiszer felesleget hasznosít az élelmiszerhiány kezelésére</a:t>
            </a:r>
          </a:p>
        </p:txBody>
      </p:sp>
    </p:spTree>
    <p:extLst>
      <p:ext uri="{BB962C8B-B14F-4D97-AF65-F5344CB8AC3E}">
        <p14:creationId xmlns:p14="http://schemas.microsoft.com/office/powerpoint/2010/main" val="2417996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7171" name="Text Box 11"/>
          <p:cNvSpPr txBox="1">
            <a:spLocks noChangeArrowheads="1"/>
          </p:cNvSpPr>
          <p:nvPr/>
        </p:nvSpPr>
        <p:spPr bwMode="auto">
          <a:xfrm>
            <a:off x="0" y="214313"/>
            <a:ext cx="7072313" cy="1250950"/>
          </a:xfrm>
          <a:prstGeom prst="rect">
            <a:avLst/>
          </a:prstGeom>
          <a:noFill/>
          <a:ln w="9525">
            <a:noFill/>
            <a:miter lim="800000"/>
            <a:headEnd/>
            <a:tailEnd/>
          </a:ln>
        </p:spPr>
        <p:txBody>
          <a:bodyPr>
            <a:spAutoFit/>
          </a:bodyPr>
          <a:lstStyle/>
          <a:p>
            <a:pPr algn="ctr">
              <a:spcBef>
                <a:spcPct val="50000"/>
              </a:spcBef>
              <a:defRPr/>
            </a:pPr>
            <a:r>
              <a:rPr lang="en-IE" sz="2800" dirty="0">
                <a:solidFill>
                  <a:schemeClr val="bg2"/>
                </a:solidFill>
                <a:latin typeface="+mj-lt"/>
                <a:ea typeface="Geneva" pitchFamily="-48" charset="-128"/>
              </a:rPr>
              <a:t/>
            </a:r>
            <a:br>
              <a:rPr lang="en-IE" sz="2800" dirty="0">
                <a:solidFill>
                  <a:schemeClr val="bg2"/>
                </a:solidFill>
                <a:latin typeface="+mj-lt"/>
                <a:ea typeface="Geneva" pitchFamily="-48" charset="-128"/>
              </a:rPr>
            </a:br>
            <a:r>
              <a:rPr lang="en-IE" sz="2800" dirty="0">
                <a:solidFill>
                  <a:schemeClr val="bg2"/>
                </a:solidFill>
                <a:latin typeface="+mj-lt"/>
                <a:ea typeface="Geneva" pitchFamily="-48" charset="-128"/>
              </a:rPr>
              <a:t/>
            </a:r>
            <a:br>
              <a:rPr lang="en-IE" sz="2800" dirty="0">
                <a:solidFill>
                  <a:schemeClr val="bg2"/>
                </a:solidFill>
                <a:latin typeface="+mj-lt"/>
                <a:ea typeface="Geneva" pitchFamily="-48" charset="-128"/>
              </a:rPr>
            </a:br>
            <a:endParaRPr lang="en-US" sz="2000" dirty="0">
              <a:solidFill>
                <a:schemeClr val="bg2"/>
              </a:solidFill>
              <a:latin typeface="+mj-lt"/>
              <a:ea typeface="Geneva" pitchFamily="-48" charset="-128"/>
            </a:endParaRPr>
          </a:p>
        </p:txBody>
      </p:sp>
      <p:pic>
        <p:nvPicPr>
          <p:cNvPr id="48132" name="Picture 5" descr="https://i1.wp.com/thetaste.ie/wp/wp-content/uploads/2016/01/Foodcloud.jpg"/>
          <p:cNvPicPr>
            <a:picLocks noChangeAspect="1" noChangeArrowheads="1"/>
          </p:cNvPicPr>
          <p:nvPr/>
        </p:nvPicPr>
        <p:blipFill>
          <a:blip r:embed="rId4" cstate="print"/>
          <a:srcRect/>
          <a:stretch>
            <a:fillRect/>
          </a:stretch>
        </p:blipFill>
        <p:spPr bwMode="auto">
          <a:xfrm>
            <a:off x="2667000" y="3124200"/>
            <a:ext cx="3429000" cy="2260600"/>
          </a:xfrm>
          <a:prstGeom prst="rect">
            <a:avLst/>
          </a:prstGeom>
          <a:noFill/>
          <a:ln w="9525">
            <a:noFill/>
            <a:miter lim="800000"/>
            <a:headEnd/>
            <a:tailEnd/>
          </a:ln>
        </p:spPr>
      </p:pic>
      <p:sp>
        <p:nvSpPr>
          <p:cNvPr id="48133" name="Rectangle 5"/>
          <p:cNvSpPr>
            <a:spLocks noChangeArrowheads="1"/>
          </p:cNvSpPr>
          <p:nvPr/>
        </p:nvSpPr>
        <p:spPr bwMode="auto">
          <a:xfrm>
            <a:off x="304800" y="1676400"/>
            <a:ext cx="8424863" cy="822325"/>
          </a:xfrm>
          <a:prstGeom prst="rect">
            <a:avLst/>
          </a:prstGeom>
          <a:noFill/>
          <a:ln w="9525">
            <a:noFill/>
            <a:miter lim="800000"/>
            <a:headEnd/>
            <a:tailEnd/>
          </a:ln>
        </p:spPr>
        <p:txBody>
          <a:bodyPr>
            <a:spAutoFit/>
          </a:bodyPr>
          <a:lstStyle/>
          <a:p>
            <a:pPr algn="ctr"/>
            <a:r>
              <a:rPr lang="en-IE">
                <a:solidFill>
                  <a:schemeClr val="bg2"/>
                </a:solidFill>
                <a:latin typeface="Arial" pitchFamily="34" charset="0"/>
              </a:rPr>
              <a:t>https://www.youtube.com/watch?v=81EDgqRq4xw&amp;list=PLus1kYtOHqueLZv3K76BE6pRHIF0CrqIL</a:t>
            </a:r>
          </a:p>
        </p:txBody>
      </p:sp>
      <p:sp>
        <p:nvSpPr>
          <p:cNvPr id="48134"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813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r>
              <a:rPr lang="hu-HU" sz="3200" b="1" dirty="0" smtClean="0">
                <a:solidFill>
                  <a:srgbClr val="E86B50"/>
                </a:solidFill>
                <a:latin typeface="Arial" pitchFamily="34" charset="0"/>
              </a:rPr>
              <a:t>Nézd meg </a:t>
            </a:r>
            <a:r>
              <a:rPr lang="en-IE" sz="3200" dirty="0" smtClean="0">
                <a:solidFill>
                  <a:srgbClr val="596171"/>
                </a:solidFill>
                <a:latin typeface="Arial" pitchFamily="34" charset="0"/>
              </a:rPr>
              <a:t>&amp; </a:t>
            </a:r>
            <a:r>
              <a:rPr lang="hu-HU" sz="3200" b="1" dirty="0" smtClean="0">
                <a:solidFill>
                  <a:srgbClr val="E86B50"/>
                </a:solidFill>
                <a:latin typeface="Arial" pitchFamily="34" charset="0"/>
              </a:rPr>
              <a:t>Tanulj belőle</a:t>
            </a:r>
            <a:endParaRPr lang="en-IE" sz="3200" b="1" dirty="0">
              <a:solidFill>
                <a:srgbClr val="E86B50"/>
              </a:solidFill>
              <a:latin typeface="Arial" pitchFamily="34" charset="0"/>
            </a:endParaRPr>
          </a:p>
        </p:txBody>
      </p:sp>
    </p:spTree>
    <p:extLst>
      <p:ext uri="{BB962C8B-B14F-4D97-AF65-F5344CB8AC3E}">
        <p14:creationId xmlns:p14="http://schemas.microsoft.com/office/powerpoint/2010/main" val="977315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9155" name="TextBox 4"/>
          <p:cNvSpPr txBox="1">
            <a:spLocks noChangeArrowheads="1"/>
          </p:cNvSpPr>
          <p:nvPr/>
        </p:nvSpPr>
        <p:spPr bwMode="auto">
          <a:xfrm>
            <a:off x="533400" y="1143000"/>
            <a:ext cx="4572000" cy="4633576"/>
          </a:xfrm>
          <a:prstGeom prst="rect">
            <a:avLst/>
          </a:prstGeom>
          <a:noFill/>
          <a:ln w="9525">
            <a:noFill/>
            <a:miter lim="800000"/>
            <a:headEnd/>
            <a:tailEnd/>
          </a:ln>
        </p:spPr>
        <p:txBody>
          <a:bodyPr>
            <a:spAutoFit/>
          </a:bodyPr>
          <a:lstStyle/>
          <a:p>
            <a:pPr algn="just">
              <a:lnSpc>
                <a:spcPct val="90000"/>
              </a:lnSpc>
              <a:spcBef>
                <a:spcPct val="50000"/>
              </a:spcBef>
            </a:pPr>
            <a:r>
              <a:rPr lang="hu-HU" sz="2100" dirty="0" smtClean="0">
                <a:solidFill>
                  <a:schemeClr val="bg2"/>
                </a:solidFill>
                <a:latin typeface="Arial" pitchFamily="34" charset="0"/>
              </a:rPr>
              <a:t>A Francia kormány megtiltotta a </a:t>
            </a:r>
            <a:r>
              <a:rPr lang="en-IE" sz="2100" dirty="0" smtClean="0">
                <a:solidFill>
                  <a:schemeClr val="bg2"/>
                </a:solidFill>
                <a:latin typeface="Arial" pitchFamily="34" charset="0"/>
              </a:rPr>
              <a:t>s</a:t>
            </a:r>
            <a:r>
              <a:rPr lang="hu-HU" sz="2100" dirty="0" smtClean="0">
                <a:solidFill>
                  <a:schemeClr val="bg2"/>
                </a:solidFill>
                <a:latin typeface="Arial" pitchFamily="34" charset="0"/>
              </a:rPr>
              <a:t>z</a:t>
            </a:r>
            <a:r>
              <a:rPr lang="en-IE" sz="2100" dirty="0" err="1" smtClean="0">
                <a:solidFill>
                  <a:schemeClr val="bg2"/>
                </a:solidFill>
                <a:latin typeface="Arial" pitchFamily="34" charset="0"/>
              </a:rPr>
              <a:t>upermarket</a:t>
            </a:r>
            <a:r>
              <a:rPr lang="en-IE" sz="2100" dirty="0" smtClean="0">
                <a:solidFill>
                  <a:schemeClr val="bg2"/>
                </a:solidFill>
                <a:latin typeface="Arial" pitchFamily="34" charset="0"/>
              </a:rPr>
              <a:t> </a:t>
            </a:r>
            <a:r>
              <a:rPr lang="hu-HU" sz="2100" dirty="0" smtClean="0">
                <a:solidFill>
                  <a:schemeClr val="bg2"/>
                </a:solidFill>
                <a:latin typeface="Arial" pitchFamily="34" charset="0"/>
              </a:rPr>
              <a:t>láncoknak az élelmiszerfelesleg megsemmisítését, ehelyett újraosztják vagy állattakarmánynak használják. Sőt, továbbmennek, és egy újabb akadályt törnek le az élelmiszerfelesleg háborújában. </a:t>
            </a:r>
            <a:endParaRPr lang="en-IE" sz="2100" dirty="0">
              <a:solidFill>
                <a:schemeClr val="bg2"/>
              </a:solidFill>
              <a:latin typeface="Arial" pitchFamily="34" charset="0"/>
            </a:endParaRPr>
          </a:p>
          <a:p>
            <a:pPr algn="just">
              <a:lnSpc>
                <a:spcPct val="90000"/>
              </a:lnSpc>
              <a:spcBef>
                <a:spcPct val="50000"/>
              </a:spcBef>
            </a:pPr>
            <a:r>
              <a:rPr lang="hu-HU" sz="2100" dirty="0" smtClean="0">
                <a:solidFill>
                  <a:schemeClr val="bg2"/>
                </a:solidFill>
                <a:latin typeface="Arial" pitchFamily="34" charset="0"/>
              </a:rPr>
              <a:t>Mindig rossz magatartásnak ítélték, de most már a nagyobb éttermeknek és kávézóknak „</a:t>
            </a:r>
            <a:r>
              <a:rPr lang="hu-HU" sz="2100" dirty="0" smtClean="0">
                <a:solidFill>
                  <a:schemeClr val="bg2"/>
                </a:solidFill>
                <a:latin typeface="Arial" pitchFamily="34" charset="0"/>
                <a:hlinkClick r:id="rId4"/>
              </a:rPr>
              <a:t>kutyakaja</a:t>
            </a:r>
            <a:r>
              <a:rPr lang="hu-HU" sz="2100" dirty="0" smtClean="0">
                <a:solidFill>
                  <a:schemeClr val="bg2"/>
                </a:solidFill>
                <a:latin typeface="Arial" pitchFamily="34" charset="0"/>
              </a:rPr>
              <a:t> </a:t>
            </a:r>
            <a:r>
              <a:rPr lang="hu-HU" sz="2100" dirty="0" smtClean="0">
                <a:solidFill>
                  <a:schemeClr val="bg2"/>
                </a:solidFill>
                <a:latin typeface="Arial" pitchFamily="34" charset="0"/>
                <a:hlinkClick r:id="rId4"/>
              </a:rPr>
              <a:t>zacskót</a:t>
            </a:r>
            <a:r>
              <a:rPr lang="hu-HU" sz="2100" dirty="0" smtClean="0">
                <a:solidFill>
                  <a:schemeClr val="bg2"/>
                </a:solidFill>
                <a:latin typeface="Arial" pitchFamily="34" charset="0"/>
              </a:rPr>
              <a:t> és </a:t>
            </a:r>
            <a:r>
              <a:rPr lang="hu-HU" sz="2100" dirty="0" smtClean="0">
                <a:solidFill>
                  <a:schemeClr val="bg2"/>
                </a:solidFill>
                <a:latin typeface="Arial" pitchFamily="34" charset="0"/>
                <a:hlinkClick r:id="rId4"/>
              </a:rPr>
              <a:t>dobozt</a:t>
            </a:r>
            <a:r>
              <a:rPr lang="hu-HU" sz="2100" dirty="0" smtClean="0">
                <a:solidFill>
                  <a:schemeClr val="bg2"/>
                </a:solidFill>
                <a:latin typeface="Arial" pitchFamily="34" charset="0"/>
              </a:rPr>
              <a:t>” kell biztosítaniuk vendégeiknek, hogy elvihessék a maradékot. </a:t>
            </a:r>
            <a:endParaRPr lang="en-US" sz="2000" dirty="0">
              <a:solidFill>
                <a:schemeClr val="bg2"/>
              </a:solidFill>
              <a:latin typeface="Arial" pitchFamily="34" charset="0"/>
            </a:endParaRPr>
          </a:p>
          <a:p>
            <a:endParaRPr lang="en-IE" sz="2000" dirty="0"/>
          </a:p>
        </p:txBody>
      </p:sp>
      <p:sp>
        <p:nvSpPr>
          <p:cNvPr id="49156" name="Line 6"/>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49157"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E86B50"/>
                </a:solidFill>
                <a:latin typeface="Arial" pitchFamily="34" charset="0"/>
              </a:rPr>
              <a:t>Élelmiszerfelesleg háború </a:t>
            </a:r>
            <a:r>
              <a:rPr lang="hu-HU" sz="3200" dirty="0" err="1" smtClean="0">
                <a:solidFill>
                  <a:srgbClr val="596171"/>
                </a:solidFill>
                <a:latin typeface="Arial" pitchFamily="34" charset="0"/>
              </a:rPr>
              <a:t>Francaországban</a:t>
            </a:r>
            <a:endParaRPr lang="en-US" sz="3200" dirty="0">
              <a:solidFill>
                <a:srgbClr val="596171"/>
              </a:solidFill>
              <a:latin typeface="Arial" pitchFamily="34" charset="0"/>
            </a:endParaRPr>
          </a:p>
        </p:txBody>
      </p:sp>
      <p:pic>
        <p:nvPicPr>
          <p:cNvPr id="49158" name="Picture 9" descr="2"/>
          <p:cNvPicPr>
            <a:picLocks noChangeAspect="1" noChangeArrowheads="1"/>
          </p:cNvPicPr>
          <p:nvPr/>
        </p:nvPicPr>
        <p:blipFill>
          <a:blip r:embed="rId5" cstate="print"/>
          <a:srcRect/>
          <a:stretch>
            <a:fillRect/>
          </a:stretch>
        </p:blipFill>
        <p:spPr bwMode="auto">
          <a:xfrm>
            <a:off x="5316538" y="914400"/>
            <a:ext cx="3598862" cy="5105400"/>
          </a:xfrm>
          <a:prstGeom prst="rect">
            <a:avLst/>
          </a:prstGeom>
          <a:noFill/>
          <a:ln w="9525">
            <a:noFill/>
            <a:miter lim="800000"/>
            <a:headEnd/>
            <a:tailEnd/>
          </a:ln>
        </p:spPr>
      </p:pic>
    </p:spTree>
    <p:extLst>
      <p:ext uri="{BB962C8B-B14F-4D97-AF65-F5344CB8AC3E}">
        <p14:creationId xmlns:p14="http://schemas.microsoft.com/office/powerpoint/2010/main" val="3931025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0179" name="Text Box 11"/>
          <p:cNvSpPr txBox="1">
            <a:spLocks noChangeArrowheads="1"/>
          </p:cNvSpPr>
          <p:nvPr/>
        </p:nvSpPr>
        <p:spPr bwMode="auto">
          <a:xfrm>
            <a:off x="762000" y="2590800"/>
            <a:ext cx="7467600" cy="2800767"/>
          </a:xfrm>
          <a:prstGeom prst="rect">
            <a:avLst/>
          </a:prstGeom>
          <a:noFill/>
          <a:ln w="9525">
            <a:noFill/>
            <a:miter lim="800000"/>
            <a:headEnd/>
            <a:tailEnd/>
          </a:ln>
        </p:spPr>
        <p:txBody>
          <a:bodyPr>
            <a:spAutoFit/>
          </a:bodyPr>
          <a:lstStyle/>
          <a:p>
            <a:pPr algn="ctr">
              <a:spcBef>
                <a:spcPct val="50000"/>
              </a:spcBef>
            </a:pPr>
            <a:r>
              <a:rPr lang="en-IE" sz="2200" dirty="0" smtClean="0">
                <a:solidFill>
                  <a:schemeClr val="bg2"/>
                </a:solidFill>
                <a:latin typeface="Arial" pitchFamily="34" charset="0"/>
              </a:rPr>
              <a:t>2011</a:t>
            </a:r>
            <a:r>
              <a:rPr lang="hu-HU" sz="2200" dirty="0" err="1" smtClean="0">
                <a:solidFill>
                  <a:schemeClr val="bg2"/>
                </a:solidFill>
                <a:latin typeface="Arial" pitchFamily="34" charset="0"/>
              </a:rPr>
              <a:t>-ben</a:t>
            </a:r>
            <a:r>
              <a:rPr lang="en-IE" sz="2200" dirty="0" smtClean="0">
                <a:solidFill>
                  <a:schemeClr val="bg2"/>
                </a:solidFill>
                <a:latin typeface="Arial" pitchFamily="34" charset="0"/>
              </a:rPr>
              <a:t>, </a:t>
            </a:r>
            <a:r>
              <a:rPr lang="en-IE" sz="2200" dirty="0" err="1">
                <a:solidFill>
                  <a:schemeClr val="bg2"/>
                </a:solidFill>
                <a:latin typeface="Arial" pitchFamily="34" charset="0"/>
              </a:rPr>
              <a:t>ReFood</a:t>
            </a:r>
            <a:r>
              <a:rPr lang="en-IE" sz="2200" dirty="0">
                <a:solidFill>
                  <a:schemeClr val="bg2"/>
                </a:solidFill>
                <a:latin typeface="Arial" pitchFamily="34" charset="0"/>
              </a:rPr>
              <a:t> </a:t>
            </a:r>
            <a:r>
              <a:rPr lang="hu-HU" sz="2200" dirty="0" smtClean="0">
                <a:solidFill>
                  <a:schemeClr val="bg2"/>
                </a:solidFill>
                <a:latin typeface="Arial" pitchFamily="34" charset="0"/>
              </a:rPr>
              <a:t>kiadta a</a:t>
            </a:r>
            <a:r>
              <a:rPr lang="en-IE" sz="2200" dirty="0">
                <a:solidFill>
                  <a:schemeClr val="bg2"/>
                </a:solidFill>
                <a:latin typeface="Arial" pitchFamily="34" charset="0"/>
              </a:rPr>
              <a:t> </a:t>
            </a:r>
            <a:r>
              <a:rPr lang="en-IE" sz="2200" dirty="0">
                <a:solidFill>
                  <a:schemeClr val="bg2"/>
                </a:solidFill>
                <a:latin typeface="Arial" pitchFamily="34" charset="0"/>
                <a:hlinkClick r:id="rId4"/>
              </a:rPr>
              <a:t>Vision 2020</a:t>
            </a:r>
            <a:r>
              <a:rPr lang="en-IE" sz="2200" dirty="0">
                <a:solidFill>
                  <a:schemeClr val="bg2"/>
                </a:solidFill>
                <a:latin typeface="Arial" pitchFamily="34" charset="0"/>
              </a:rPr>
              <a:t>: </a:t>
            </a:r>
            <a:r>
              <a:rPr lang="hu-HU" sz="2200" dirty="0" smtClean="0">
                <a:solidFill>
                  <a:schemeClr val="bg2"/>
                </a:solidFill>
                <a:latin typeface="Arial" pitchFamily="34" charset="0"/>
              </a:rPr>
              <a:t>menetrend a nulla </a:t>
            </a:r>
            <a:r>
              <a:rPr lang="en-IE" sz="2200" dirty="0" smtClean="0">
                <a:solidFill>
                  <a:schemeClr val="bg2"/>
                </a:solidFill>
                <a:latin typeface="Arial" pitchFamily="34" charset="0"/>
              </a:rPr>
              <a:t> </a:t>
            </a:r>
            <a:r>
              <a:rPr lang="hu-HU" sz="2200" dirty="0" smtClean="0">
                <a:solidFill>
                  <a:schemeClr val="bg2"/>
                </a:solidFill>
                <a:latin typeface="Arial" pitchFamily="34" charset="0"/>
              </a:rPr>
              <a:t>élelmiszer hulladék a szeméttelepre</a:t>
            </a:r>
            <a:r>
              <a:rPr lang="en-IE" sz="2200" dirty="0" smtClean="0">
                <a:solidFill>
                  <a:schemeClr val="bg2"/>
                </a:solidFill>
                <a:latin typeface="Arial" pitchFamily="34" charset="0"/>
              </a:rPr>
              <a:t>. </a:t>
            </a:r>
            <a:r>
              <a:rPr lang="hu-HU" sz="2200" dirty="0" smtClean="0">
                <a:solidFill>
                  <a:schemeClr val="bg2"/>
                </a:solidFill>
                <a:latin typeface="Arial" pitchFamily="34" charset="0"/>
              </a:rPr>
              <a:t>Az ágazati szakértők betekintését és tapasztalatát használva a beszámoló egy összefoglaló útmutatót ad az elkerülhető és elkerülhetetlen hulladék csökkentéséről. Megjelenése óta</a:t>
            </a:r>
            <a:r>
              <a:rPr lang="en-IE" sz="2200" dirty="0" smtClean="0">
                <a:solidFill>
                  <a:schemeClr val="bg2"/>
                </a:solidFill>
                <a:latin typeface="Arial" pitchFamily="34" charset="0"/>
              </a:rPr>
              <a:t>, </a:t>
            </a:r>
            <a:r>
              <a:rPr lang="hu-HU" sz="2200" dirty="0" smtClean="0">
                <a:solidFill>
                  <a:schemeClr val="bg2"/>
                </a:solidFill>
                <a:latin typeface="Arial" pitchFamily="34" charset="0"/>
              </a:rPr>
              <a:t>a </a:t>
            </a:r>
            <a:r>
              <a:rPr lang="en-IE" sz="2200" dirty="0" err="1" smtClean="0">
                <a:solidFill>
                  <a:schemeClr val="bg2"/>
                </a:solidFill>
                <a:latin typeface="Arial" pitchFamily="34" charset="0"/>
              </a:rPr>
              <a:t>ReFood</a:t>
            </a:r>
            <a:r>
              <a:rPr lang="en-IE" sz="2200" dirty="0" smtClean="0">
                <a:solidFill>
                  <a:schemeClr val="bg2"/>
                </a:solidFill>
                <a:latin typeface="Arial" pitchFamily="34" charset="0"/>
              </a:rPr>
              <a:t> </a:t>
            </a:r>
            <a:r>
              <a:rPr lang="hu-HU" sz="2200" dirty="0" smtClean="0">
                <a:solidFill>
                  <a:schemeClr val="bg2"/>
                </a:solidFill>
                <a:latin typeface="Arial" pitchFamily="34" charset="0"/>
              </a:rPr>
              <a:t>népszerűsítette a nemzeti hulladékkezelő stratégia fontosságát, lobbizott a kormánynál az élelmiszer pazarlás körüli vita irányelveinek megváltoztatására. </a:t>
            </a:r>
            <a:endParaRPr lang="en-US" sz="2200" dirty="0">
              <a:solidFill>
                <a:schemeClr val="bg2"/>
              </a:solidFill>
              <a:latin typeface="Arial" pitchFamily="34" charset="0"/>
            </a:endParaRPr>
          </a:p>
        </p:txBody>
      </p:sp>
      <p:sp>
        <p:nvSpPr>
          <p:cNvPr id="50180" name="Line 5"/>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0181"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E86B50"/>
                </a:solidFill>
                <a:latin typeface="Arial" pitchFamily="34" charset="0"/>
              </a:rPr>
              <a:t>Élelmiszerfelesleg háború</a:t>
            </a:r>
            <a:r>
              <a:rPr lang="en-US" sz="3200" b="1" dirty="0" smtClean="0">
                <a:solidFill>
                  <a:srgbClr val="E86B50"/>
                </a:solidFill>
                <a:latin typeface="Arial" pitchFamily="34" charset="0"/>
              </a:rPr>
              <a:t> </a:t>
            </a:r>
            <a:r>
              <a:rPr lang="hu-HU" sz="3200" dirty="0" smtClean="0">
                <a:solidFill>
                  <a:srgbClr val="596171"/>
                </a:solidFill>
                <a:latin typeface="Arial" pitchFamily="34" charset="0"/>
              </a:rPr>
              <a:t>Egyesült Királyság</a:t>
            </a:r>
            <a:r>
              <a:rPr lang="en-US" sz="3200" dirty="0" smtClean="0">
                <a:solidFill>
                  <a:srgbClr val="596171"/>
                </a:solidFill>
                <a:latin typeface="Arial" pitchFamily="34" charset="0"/>
              </a:rPr>
              <a:t>  </a:t>
            </a:r>
            <a:endParaRPr lang="en-US" sz="3200" dirty="0">
              <a:solidFill>
                <a:srgbClr val="596171"/>
              </a:solidFill>
              <a:latin typeface="Arial" pitchFamily="34" charset="0"/>
            </a:endParaRPr>
          </a:p>
        </p:txBody>
      </p:sp>
      <p:pic>
        <p:nvPicPr>
          <p:cNvPr id="50182" name="Picture 9" descr="4"/>
          <p:cNvPicPr>
            <a:picLocks noChangeAspect="1" noChangeArrowheads="1"/>
          </p:cNvPicPr>
          <p:nvPr/>
        </p:nvPicPr>
        <p:blipFill>
          <a:blip r:embed="rId5" cstate="print"/>
          <a:srcRect/>
          <a:stretch>
            <a:fillRect/>
          </a:stretch>
        </p:blipFill>
        <p:spPr bwMode="auto">
          <a:xfrm>
            <a:off x="2057400" y="1143000"/>
            <a:ext cx="5902325" cy="1212850"/>
          </a:xfrm>
          <a:prstGeom prst="rect">
            <a:avLst/>
          </a:prstGeom>
          <a:noFill/>
          <a:ln w="9525">
            <a:noFill/>
            <a:miter lim="800000"/>
            <a:headEnd/>
            <a:tailEnd/>
          </a:ln>
        </p:spPr>
      </p:pic>
    </p:spTree>
    <p:extLst>
      <p:ext uri="{BB962C8B-B14F-4D97-AF65-F5344CB8AC3E}">
        <p14:creationId xmlns:p14="http://schemas.microsoft.com/office/powerpoint/2010/main" val="2002924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147" name="Text Box 5"/>
          <p:cNvSpPr txBox="1">
            <a:spLocks noChangeArrowheads="1"/>
          </p:cNvSpPr>
          <p:nvPr/>
        </p:nvSpPr>
        <p:spPr bwMode="auto">
          <a:xfrm>
            <a:off x="0" y="838200"/>
            <a:ext cx="9144000" cy="584775"/>
          </a:xfrm>
          <a:prstGeom prst="rect">
            <a:avLst/>
          </a:prstGeom>
          <a:noFill/>
          <a:ln w="9525">
            <a:noFill/>
            <a:miter lim="800000"/>
            <a:headEnd/>
            <a:tailEnd/>
          </a:ln>
        </p:spPr>
        <p:txBody>
          <a:bodyPr>
            <a:spAutoFit/>
          </a:bodyPr>
          <a:lstStyle/>
          <a:p>
            <a:pPr algn="ctr">
              <a:spcBef>
                <a:spcPct val="50000"/>
              </a:spcBef>
              <a:defRPr/>
            </a:pPr>
            <a:r>
              <a:rPr lang="hu-HU" sz="3200" b="1" dirty="0" smtClean="0">
                <a:solidFill>
                  <a:schemeClr val="bg1"/>
                </a:solidFill>
                <a:latin typeface="+mj-lt"/>
                <a:ea typeface="Geneva" pitchFamily="-48" charset="-128"/>
              </a:rPr>
              <a:t>Tanulságok </a:t>
            </a:r>
            <a:r>
              <a:rPr lang="en-US" sz="3200" b="1" dirty="0" err="1" smtClean="0">
                <a:solidFill>
                  <a:schemeClr val="bg1"/>
                </a:solidFill>
                <a:latin typeface="+mj-lt"/>
                <a:ea typeface="Geneva" pitchFamily="-48" charset="-128"/>
              </a:rPr>
              <a:t>Eur</a:t>
            </a:r>
            <a:r>
              <a:rPr lang="hu-HU" sz="3200" b="1" dirty="0" smtClean="0">
                <a:solidFill>
                  <a:schemeClr val="bg1"/>
                </a:solidFill>
                <a:latin typeface="+mj-lt"/>
                <a:ea typeface="Geneva" pitchFamily="-48" charset="-128"/>
              </a:rPr>
              <a:t>ó</a:t>
            </a:r>
            <a:r>
              <a:rPr lang="en-US" sz="3200" b="1" dirty="0" smtClean="0">
                <a:solidFill>
                  <a:schemeClr val="bg1"/>
                </a:solidFill>
                <a:latin typeface="+mj-lt"/>
                <a:ea typeface="Geneva" pitchFamily="-48" charset="-128"/>
              </a:rPr>
              <a:t>p</a:t>
            </a:r>
            <a:r>
              <a:rPr lang="hu-HU" sz="3200" b="1" dirty="0" err="1" smtClean="0">
                <a:solidFill>
                  <a:schemeClr val="bg1"/>
                </a:solidFill>
                <a:latin typeface="+mj-lt"/>
                <a:ea typeface="Geneva" pitchFamily="-48" charset="-128"/>
              </a:rPr>
              <a:t>ából</a:t>
            </a:r>
            <a:endParaRPr lang="hu-HU" sz="3200" b="1" dirty="0" smtClean="0">
              <a:solidFill>
                <a:schemeClr val="bg1"/>
              </a:solidFill>
              <a:latin typeface="+mj-lt"/>
              <a:ea typeface="Geneva" pitchFamily="-48" charset="-128"/>
            </a:endParaRPr>
          </a:p>
        </p:txBody>
      </p:sp>
    </p:spTree>
    <p:extLst>
      <p:ext uri="{BB962C8B-B14F-4D97-AF65-F5344CB8AC3E}">
        <p14:creationId xmlns:p14="http://schemas.microsoft.com/office/powerpoint/2010/main" val="1043622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2227" name="Text Box 11"/>
          <p:cNvSpPr txBox="1">
            <a:spLocks noChangeArrowheads="1"/>
          </p:cNvSpPr>
          <p:nvPr/>
        </p:nvSpPr>
        <p:spPr bwMode="auto">
          <a:xfrm>
            <a:off x="371475" y="3584575"/>
            <a:ext cx="8391525" cy="2308324"/>
          </a:xfrm>
          <a:prstGeom prst="rect">
            <a:avLst/>
          </a:prstGeom>
          <a:noFill/>
          <a:ln w="9525">
            <a:noFill/>
            <a:miter lim="800000"/>
            <a:headEnd/>
            <a:tailEnd/>
          </a:ln>
        </p:spPr>
        <p:txBody>
          <a:bodyPr>
            <a:spAutoFit/>
          </a:bodyPr>
          <a:lstStyle/>
          <a:p>
            <a:pPr algn="ctr">
              <a:spcBef>
                <a:spcPct val="50000"/>
              </a:spcBef>
            </a:pPr>
            <a:r>
              <a:rPr lang="hu-HU" dirty="0" smtClean="0">
                <a:solidFill>
                  <a:schemeClr val="bg2"/>
                </a:solidFill>
                <a:latin typeface="Arial" pitchFamily="34" charset="0"/>
              </a:rPr>
              <a:t>Egy dán élelmiszer szakértő </a:t>
            </a:r>
            <a:r>
              <a:rPr lang="en-IE" dirty="0" err="1" smtClean="0">
                <a:solidFill>
                  <a:schemeClr val="bg2"/>
                </a:solidFill>
                <a:latin typeface="Arial" pitchFamily="34" charset="0"/>
              </a:rPr>
              <a:t>Selina</a:t>
            </a:r>
            <a:r>
              <a:rPr lang="en-IE" dirty="0" smtClean="0">
                <a:solidFill>
                  <a:schemeClr val="bg2"/>
                </a:solidFill>
                <a:latin typeface="Arial" pitchFamily="34" charset="0"/>
              </a:rPr>
              <a:t> </a:t>
            </a:r>
            <a:r>
              <a:rPr lang="en-IE" dirty="0" err="1" smtClean="0">
                <a:solidFill>
                  <a:schemeClr val="bg2"/>
                </a:solidFill>
                <a:latin typeface="Arial" pitchFamily="34" charset="0"/>
              </a:rPr>
              <a:t>Juul</a:t>
            </a:r>
            <a:r>
              <a:rPr lang="en-IE" dirty="0" smtClean="0">
                <a:solidFill>
                  <a:schemeClr val="bg2"/>
                </a:solidFill>
                <a:latin typeface="Arial" pitchFamily="34" charset="0"/>
              </a:rPr>
              <a:t> </a:t>
            </a:r>
            <a:r>
              <a:rPr lang="hu-HU" dirty="0" smtClean="0">
                <a:solidFill>
                  <a:schemeClr val="bg2"/>
                </a:solidFill>
                <a:latin typeface="Arial" pitchFamily="34" charset="0"/>
              </a:rPr>
              <a:t>k</a:t>
            </a:r>
            <a:r>
              <a:rPr lang="en-IE" dirty="0" smtClean="0">
                <a:solidFill>
                  <a:schemeClr val="bg2"/>
                </a:solidFill>
                <a:latin typeface="Arial" pitchFamily="34" charset="0"/>
              </a:rPr>
              <a:t>amp</a:t>
            </a:r>
            <a:r>
              <a:rPr lang="hu-HU" dirty="0" err="1" smtClean="0">
                <a:solidFill>
                  <a:schemeClr val="bg2"/>
                </a:solidFill>
                <a:latin typeface="Arial" pitchFamily="34" charset="0"/>
              </a:rPr>
              <a:t>ánya</a:t>
            </a:r>
            <a:r>
              <a:rPr lang="en-IE" dirty="0" smtClean="0">
                <a:solidFill>
                  <a:schemeClr val="bg2"/>
                </a:solidFill>
                <a:latin typeface="Arial" pitchFamily="34" charset="0"/>
              </a:rPr>
              <a:t> </a:t>
            </a:r>
            <a:r>
              <a:rPr lang="hu-HU" dirty="0" smtClean="0">
                <a:solidFill>
                  <a:schemeClr val="bg2"/>
                </a:solidFill>
                <a:latin typeface="Arial" pitchFamily="34" charset="0"/>
              </a:rPr>
              <a:t>arra inspirálta a dán </a:t>
            </a:r>
            <a:r>
              <a:rPr lang="en-IE" dirty="0" err="1" smtClean="0">
                <a:solidFill>
                  <a:schemeClr val="bg2"/>
                </a:solidFill>
                <a:latin typeface="Arial" pitchFamily="34" charset="0"/>
              </a:rPr>
              <a:t>Rema</a:t>
            </a:r>
            <a:r>
              <a:rPr lang="en-IE" dirty="0" smtClean="0">
                <a:solidFill>
                  <a:schemeClr val="bg2"/>
                </a:solidFill>
                <a:latin typeface="Arial" pitchFamily="34" charset="0"/>
              </a:rPr>
              <a:t> 1000</a:t>
            </a:r>
            <a:r>
              <a:rPr lang="hu-HU" dirty="0" smtClean="0">
                <a:solidFill>
                  <a:schemeClr val="bg2"/>
                </a:solidFill>
                <a:latin typeface="Arial" pitchFamily="34" charset="0"/>
              </a:rPr>
              <a:t> </a:t>
            </a:r>
            <a:r>
              <a:rPr lang="en-IE" dirty="0" smtClean="0">
                <a:solidFill>
                  <a:schemeClr val="bg2"/>
                </a:solidFill>
                <a:latin typeface="Arial" pitchFamily="34" charset="0"/>
              </a:rPr>
              <a:t>s</a:t>
            </a:r>
            <a:r>
              <a:rPr lang="hu-HU" dirty="0" smtClean="0">
                <a:solidFill>
                  <a:schemeClr val="bg2"/>
                </a:solidFill>
                <a:latin typeface="Arial" pitchFamily="34" charset="0"/>
              </a:rPr>
              <a:t>z</a:t>
            </a:r>
            <a:r>
              <a:rPr lang="en-IE" dirty="0" err="1" smtClean="0">
                <a:solidFill>
                  <a:schemeClr val="bg2"/>
                </a:solidFill>
                <a:latin typeface="Arial" pitchFamily="34" charset="0"/>
              </a:rPr>
              <a:t>upermarket</a:t>
            </a:r>
            <a:r>
              <a:rPr lang="hu-HU" dirty="0" smtClean="0">
                <a:solidFill>
                  <a:schemeClr val="bg2"/>
                </a:solidFill>
                <a:latin typeface="Arial" pitchFamily="34" charset="0"/>
              </a:rPr>
              <a:t>et, hogy az 1-et fizet 2-t vihet akciót és más, mennyiség-alapú akcióját lecserélje általános akcióra minden üzletében. Az ilyen korábbi akciók során a termékek elfogytak a polcokról, de gyakran vesztek kárba otthon. </a:t>
            </a:r>
            <a:endParaRPr lang="en-US" sz="2800" dirty="0">
              <a:solidFill>
                <a:schemeClr val="bg2"/>
              </a:solidFill>
              <a:latin typeface="Arial" pitchFamily="34" charset="0"/>
            </a:endParaRPr>
          </a:p>
        </p:txBody>
      </p:sp>
      <p:pic>
        <p:nvPicPr>
          <p:cNvPr id="52228" name="Picture 1"/>
          <p:cNvPicPr>
            <a:picLocks noChangeAspect="1" noChangeArrowheads="1"/>
          </p:cNvPicPr>
          <p:nvPr/>
        </p:nvPicPr>
        <p:blipFill>
          <a:blip r:embed="rId4" cstate="print"/>
          <a:srcRect/>
          <a:stretch>
            <a:fillRect/>
          </a:stretch>
        </p:blipFill>
        <p:spPr bwMode="auto">
          <a:xfrm>
            <a:off x="3048000" y="1728788"/>
            <a:ext cx="3286125" cy="1624012"/>
          </a:xfrm>
          <a:prstGeom prst="rect">
            <a:avLst/>
          </a:prstGeom>
          <a:noFill/>
          <a:ln w="9525">
            <a:noFill/>
            <a:miter lim="800000"/>
            <a:headEnd/>
            <a:tailEnd/>
          </a:ln>
        </p:spPr>
      </p:pic>
      <p:sp>
        <p:nvSpPr>
          <p:cNvPr id="52229" name="Line 5"/>
          <p:cNvSpPr>
            <a:spLocks noChangeShapeType="1"/>
          </p:cNvSpPr>
          <p:nvPr/>
        </p:nvSpPr>
        <p:spPr bwMode="auto">
          <a:xfrm>
            <a:off x="381000" y="1371600"/>
            <a:ext cx="8534400" cy="0"/>
          </a:xfrm>
          <a:prstGeom prst="line">
            <a:avLst/>
          </a:prstGeom>
          <a:noFill/>
          <a:ln w="9525">
            <a:solidFill>
              <a:srgbClr val="596171"/>
            </a:solidFill>
            <a:round/>
            <a:headEnd/>
            <a:tailEnd/>
          </a:ln>
        </p:spPr>
        <p:txBody>
          <a:bodyPr wrap="none" anchor="ctr"/>
          <a:lstStyle/>
          <a:p>
            <a:endParaRPr lang="hu-HU"/>
          </a:p>
        </p:txBody>
      </p:sp>
      <p:sp>
        <p:nvSpPr>
          <p:cNvPr id="52230" name="Text Box 5"/>
          <p:cNvSpPr txBox="1">
            <a:spLocks noChangeArrowheads="1"/>
          </p:cNvSpPr>
          <p:nvPr/>
        </p:nvSpPr>
        <p:spPr bwMode="auto">
          <a:xfrm>
            <a:off x="0" y="182563"/>
            <a:ext cx="9144000" cy="1077218"/>
          </a:xfrm>
          <a:prstGeom prst="rect">
            <a:avLst/>
          </a:prstGeom>
          <a:noFill/>
          <a:ln w="9525">
            <a:noFill/>
            <a:miter lim="800000"/>
            <a:headEnd/>
            <a:tailEnd/>
          </a:ln>
        </p:spPr>
        <p:txBody>
          <a:bodyPr>
            <a:spAutoFit/>
          </a:bodyPr>
          <a:lstStyle/>
          <a:p>
            <a:pPr lvl="1" algn="ctr"/>
            <a:r>
              <a:rPr lang="en-IE" sz="3200" b="1" dirty="0">
                <a:solidFill>
                  <a:srgbClr val="596171"/>
                </a:solidFill>
                <a:latin typeface="Arial" pitchFamily="34" charset="0"/>
              </a:rPr>
              <a:t>Stop </a:t>
            </a:r>
            <a:r>
              <a:rPr lang="en-IE" sz="3200" b="1" dirty="0" err="1">
                <a:solidFill>
                  <a:srgbClr val="596171"/>
                </a:solidFill>
                <a:latin typeface="Arial" pitchFamily="34" charset="0"/>
              </a:rPr>
              <a:t>Spild</a:t>
            </a:r>
            <a:r>
              <a:rPr lang="en-IE" sz="3200" b="1" dirty="0">
                <a:solidFill>
                  <a:srgbClr val="596171"/>
                </a:solidFill>
                <a:latin typeface="Arial" pitchFamily="34" charset="0"/>
              </a:rPr>
              <a:t> </a:t>
            </a:r>
            <a:r>
              <a:rPr lang="en-IE" sz="3200" b="1" dirty="0" err="1">
                <a:solidFill>
                  <a:srgbClr val="596171"/>
                </a:solidFill>
                <a:latin typeface="Arial" pitchFamily="34" charset="0"/>
              </a:rPr>
              <a:t>Af</a:t>
            </a:r>
            <a:r>
              <a:rPr lang="en-IE" sz="3200" b="1" dirty="0">
                <a:solidFill>
                  <a:srgbClr val="596171"/>
                </a:solidFill>
                <a:latin typeface="Arial" pitchFamily="34" charset="0"/>
              </a:rPr>
              <a:t> Mad </a:t>
            </a:r>
            <a:r>
              <a:rPr lang="hu-HU" sz="3200" b="1" dirty="0" smtClean="0">
                <a:solidFill>
                  <a:srgbClr val="596171"/>
                </a:solidFill>
                <a:latin typeface="Arial" pitchFamily="34" charset="0"/>
              </a:rPr>
              <a:t> - </a:t>
            </a:r>
            <a:r>
              <a:rPr lang="en-IE" sz="3200" b="1" dirty="0" smtClean="0">
                <a:solidFill>
                  <a:srgbClr val="E86B50"/>
                </a:solidFill>
                <a:latin typeface="Arial" pitchFamily="34" charset="0"/>
              </a:rPr>
              <a:t>D</a:t>
            </a:r>
            <a:r>
              <a:rPr lang="hu-HU" sz="3200" b="1" dirty="0" err="1" smtClean="0">
                <a:solidFill>
                  <a:srgbClr val="E86B50"/>
                </a:solidFill>
                <a:latin typeface="Arial" pitchFamily="34" charset="0"/>
              </a:rPr>
              <a:t>ánia</a:t>
            </a:r>
            <a:endParaRPr lang="en-IE" sz="3200" b="1" dirty="0">
              <a:solidFill>
                <a:srgbClr val="596171"/>
              </a:solidFill>
              <a:latin typeface="Arial" pitchFamily="34" charset="0"/>
            </a:endParaRPr>
          </a:p>
          <a:p>
            <a:pPr lvl="1" algn="ctr"/>
            <a:r>
              <a:rPr lang="en-IE" sz="3200" b="1" dirty="0" smtClean="0">
                <a:solidFill>
                  <a:srgbClr val="E86B50"/>
                </a:solidFill>
                <a:latin typeface="Arial" pitchFamily="34" charset="0"/>
              </a:rPr>
              <a:t>(</a:t>
            </a:r>
            <a:r>
              <a:rPr lang="hu-HU" sz="3200" b="1" dirty="0" smtClean="0">
                <a:solidFill>
                  <a:srgbClr val="E86B50"/>
                </a:solidFill>
                <a:latin typeface="Arial" pitchFamily="34" charset="0"/>
              </a:rPr>
              <a:t>Állítsd meg az élelmiszer pazarlást</a:t>
            </a:r>
            <a:r>
              <a:rPr lang="en-IE" sz="3200" b="1" dirty="0" smtClean="0">
                <a:solidFill>
                  <a:srgbClr val="E86B50"/>
                </a:solidFill>
                <a:latin typeface="Arial" pitchFamily="34" charset="0"/>
              </a:rPr>
              <a:t>)</a:t>
            </a:r>
            <a:endParaRPr lang="en-US" sz="3200" b="1" dirty="0">
              <a:solidFill>
                <a:srgbClr val="E86B50"/>
              </a:solidFill>
              <a:latin typeface="Arial" pitchFamily="34" charset="0"/>
            </a:endParaRPr>
          </a:p>
        </p:txBody>
      </p:sp>
    </p:spTree>
    <p:extLst>
      <p:ext uri="{BB962C8B-B14F-4D97-AF65-F5344CB8AC3E}">
        <p14:creationId xmlns:p14="http://schemas.microsoft.com/office/powerpoint/2010/main" val="2956409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53251" name="Picture 3" descr="http://1.bp.blogspot.com/-vWv-5irjt50/VYqAQKY8OvI/AAAAAAAABDc/QDJDocxbUSU/s632/sfff%2Bwebsite%2Bnew%2Btitle%2Bimage-2.png"/>
          <p:cNvPicPr>
            <a:picLocks noChangeAspect="1" noChangeArrowheads="1"/>
          </p:cNvPicPr>
          <p:nvPr/>
        </p:nvPicPr>
        <p:blipFill>
          <a:blip r:embed="rId4" cstate="print"/>
          <a:srcRect/>
          <a:stretch>
            <a:fillRect/>
          </a:stretch>
        </p:blipFill>
        <p:spPr bwMode="auto">
          <a:xfrm>
            <a:off x="0" y="457200"/>
            <a:ext cx="8610600" cy="2262188"/>
          </a:xfrm>
          <a:prstGeom prst="rect">
            <a:avLst/>
          </a:prstGeom>
          <a:noFill/>
          <a:ln w="9525">
            <a:noFill/>
            <a:miter lim="800000"/>
            <a:headEnd/>
            <a:tailEnd/>
          </a:ln>
        </p:spPr>
      </p:pic>
      <p:sp>
        <p:nvSpPr>
          <p:cNvPr id="53252" name="Text Box 11"/>
          <p:cNvSpPr txBox="1">
            <a:spLocks noChangeArrowheads="1"/>
          </p:cNvSpPr>
          <p:nvPr/>
        </p:nvSpPr>
        <p:spPr bwMode="auto">
          <a:xfrm>
            <a:off x="381000" y="3048000"/>
            <a:ext cx="8172450" cy="2092881"/>
          </a:xfrm>
          <a:prstGeom prst="rect">
            <a:avLst/>
          </a:prstGeom>
          <a:noFill/>
          <a:ln w="9525">
            <a:noFill/>
            <a:miter lim="800000"/>
            <a:headEnd/>
            <a:tailEnd/>
          </a:ln>
        </p:spPr>
        <p:txBody>
          <a:bodyPr>
            <a:spAutoFit/>
          </a:bodyPr>
          <a:lstStyle/>
          <a:p>
            <a:pPr algn="ctr">
              <a:spcBef>
                <a:spcPct val="50000"/>
              </a:spcBef>
            </a:pPr>
            <a:r>
              <a:rPr lang="en-IE" sz="2600" dirty="0" err="1">
                <a:solidFill>
                  <a:schemeClr val="bg2"/>
                </a:solidFill>
                <a:latin typeface="Arial" pitchFamily="34" charset="0"/>
              </a:rPr>
              <a:t>Jihyun</a:t>
            </a:r>
            <a:r>
              <a:rPr lang="en-IE" sz="2600" dirty="0">
                <a:solidFill>
                  <a:schemeClr val="bg2"/>
                </a:solidFill>
                <a:latin typeface="Arial" pitchFamily="34" charset="0"/>
              </a:rPr>
              <a:t> </a:t>
            </a:r>
            <a:r>
              <a:rPr lang="en-IE" sz="2600" dirty="0" err="1">
                <a:solidFill>
                  <a:schemeClr val="bg2"/>
                </a:solidFill>
                <a:latin typeface="Arial" pitchFamily="34" charset="0"/>
              </a:rPr>
              <a:t>Ryou</a:t>
            </a:r>
            <a:r>
              <a:rPr lang="en-IE" sz="2600" dirty="0">
                <a:solidFill>
                  <a:schemeClr val="bg2"/>
                </a:solidFill>
                <a:latin typeface="Arial" pitchFamily="34" charset="0"/>
              </a:rPr>
              <a:t>, </a:t>
            </a:r>
            <a:r>
              <a:rPr lang="hu-HU" sz="2600" dirty="0" smtClean="0">
                <a:solidFill>
                  <a:schemeClr val="bg2"/>
                </a:solidFill>
                <a:latin typeface="Arial" pitchFamily="34" charset="0"/>
              </a:rPr>
              <a:t>egy k</a:t>
            </a:r>
            <a:r>
              <a:rPr lang="en-IE" sz="2600" dirty="0" smtClean="0">
                <a:solidFill>
                  <a:schemeClr val="bg2"/>
                </a:solidFill>
                <a:latin typeface="Arial" pitchFamily="34" charset="0"/>
              </a:rPr>
              <a:t>ore</a:t>
            </a:r>
            <a:r>
              <a:rPr lang="hu-HU" sz="2600" dirty="0" err="1" smtClean="0">
                <a:solidFill>
                  <a:schemeClr val="bg2"/>
                </a:solidFill>
                <a:latin typeface="Arial" pitchFamily="34" charset="0"/>
              </a:rPr>
              <a:t>ai</a:t>
            </a:r>
            <a:r>
              <a:rPr lang="en-IE" sz="2600" dirty="0" smtClean="0">
                <a:solidFill>
                  <a:schemeClr val="bg2"/>
                </a:solidFill>
                <a:latin typeface="Arial" pitchFamily="34" charset="0"/>
              </a:rPr>
              <a:t> </a:t>
            </a:r>
            <a:r>
              <a:rPr lang="hu-HU" sz="2600" dirty="0" smtClean="0">
                <a:solidFill>
                  <a:schemeClr val="bg2"/>
                </a:solidFill>
                <a:latin typeface="Arial" pitchFamily="34" charset="0"/>
              </a:rPr>
              <a:t>tervező és élelmiszer takarékosság szakértő vezette be a projektet, hogy ételt spóroljon meg otthonainkban. Több ötletet mutat be, hogyan tartsuk az ételeket tovább frissen, modern konyhai technológiák nélkül. </a:t>
            </a:r>
            <a:endParaRPr lang="en-US" sz="2600" dirty="0">
              <a:solidFill>
                <a:schemeClr val="bg2"/>
              </a:solidFill>
              <a:latin typeface="Arial" pitchFamily="34" charset="0"/>
            </a:endParaRPr>
          </a:p>
        </p:txBody>
      </p:sp>
      <p:sp>
        <p:nvSpPr>
          <p:cNvPr id="53253"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3254" name="Text Box 5"/>
          <p:cNvSpPr txBox="1">
            <a:spLocks noChangeArrowheads="1"/>
          </p:cNvSpPr>
          <p:nvPr/>
        </p:nvSpPr>
        <p:spPr bwMode="auto">
          <a:xfrm>
            <a:off x="138113" y="182563"/>
            <a:ext cx="8929687"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596171"/>
                </a:solidFill>
                <a:latin typeface="Arial" pitchFamily="34" charset="0"/>
              </a:rPr>
              <a:t>Mentsd  meg a kaját a hűtőből </a:t>
            </a:r>
            <a:r>
              <a:rPr lang="en-IE" sz="3200" b="1" dirty="0" smtClean="0">
                <a:solidFill>
                  <a:srgbClr val="E86B50"/>
                </a:solidFill>
                <a:latin typeface="Arial" pitchFamily="34" charset="0"/>
              </a:rPr>
              <a:t> </a:t>
            </a:r>
            <a:r>
              <a:rPr lang="hu-HU" sz="3200" b="1" dirty="0" smtClean="0">
                <a:solidFill>
                  <a:srgbClr val="E86B50"/>
                </a:solidFill>
                <a:latin typeface="Arial" pitchFamily="34" charset="0"/>
              </a:rPr>
              <a:t>(Hollandia</a:t>
            </a:r>
            <a:r>
              <a:rPr lang="en-IE" sz="3200" b="1" dirty="0" smtClean="0">
                <a:solidFill>
                  <a:srgbClr val="E86B50"/>
                </a:solidFill>
                <a:latin typeface="Arial" pitchFamily="34" charset="0"/>
              </a:rPr>
              <a:t>)</a:t>
            </a:r>
            <a:r>
              <a:rPr lang="en-IE" sz="3200" b="1" dirty="0">
                <a:solidFill>
                  <a:srgbClr val="E86B50"/>
                </a:solidFill>
                <a:latin typeface="Arial" pitchFamily="34" charset="0"/>
              </a:rPr>
              <a:t> </a:t>
            </a:r>
          </a:p>
        </p:txBody>
      </p:sp>
    </p:spTree>
    <p:extLst>
      <p:ext uri="{BB962C8B-B14F-4D97-AF65-F5344CB8AC3E}">
        <p14:creationId xmlns:p14="http://schemas.microsoft.com/office/powerpoint/2010/main" val="3556592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4275" name="Text Box 11"/>
          <p:cNvSpPr txBox="1">
            <a:spLocks noChangeArrowheads="1"/>
          </p:cNvSpPr>
          <p:nvPr/>
        </p:nvSpPr>
        <p:spPr bwMode="auto">
          <a:xfrm>
            <a:off x="381000" y="1676400"/>
            <a:ext cx="8382000" cy="4355038"/>
          </a:xfrm>
          <a:prstGeom prst="rect">
            <a:avLst/>
          </a:prstGeom>
          <a:noFill/>
          <a:ln w="9525">
            <a:noFill/>
            <a:miter lim="800000"/>
            <a:headEnd/>
            <a:tailEnd/>
          </a:ln>
        </p:spPr>
        <p:txBody>
          <a:bodyPr>
            <a:spAutoFit/>
          </a:bodyPr>
          <a:lstStyle/>
          <a:p>
            <a:pPr algn="just">
              <a:spcBef>
                <a:spcPct val="50000"/>
              </a:spcBef>
            </a:pPr>
            <a:r>
              <a:rPr lang="en-IE" sz="2300" dirty="0" smtClean="0">
                <a:solidFill>
                  <a:schemeClr val="bg2"/>
                </a:solidFill>
                <a:latin typeface="Arial" pitchFamily="34" charset="0"/>
              </a:rPr>
              <a:t>2009</a:t>
            </a:r>
            <a:r>
              <a:rPr lang="hu-HU" sz="2300" dirty="0" err="1" smtClean="0">
                <a:solidFill>
                  <a:schemeClr val="bg2"/>
                </a:solidFill>
                <a:latin typeface="Arial" pitchFamily="34" charset="0"/>
              </a:rPr>
              <a:t>-ben</a:t>
            </a:r>
            <a:r>
              <a:rPr lang="en-IE" sz="2300" dirty="0" smtClean="0">
                <a:solidFill>
                  <a:schemeClr val="bg2"/>
                </a:solidFill>
                <a:latin typeface="Arial" pitchFamily="34" charset="0"/>
              </a:rPr>
              <a:t>, </a:t>
            </a:r>
            <a:r>
              <a:rPr lang="hu-HU" sz="2300" dirty="0" smtClean="0">
                <a:solidFill>
                  <a:schemeClr val="bg2"/>
                </a:solidFill>
                <a:latin typeface="Arial" pitchFamily="34" charset="0"/>
              </a:rPr>
              <a:t>a holland p</a:t>
            </a:r>
            <a:r>
              <a:rPr lang="en-IE" sz="2300" dirty="0" err="1" smtClean="0">
                <a:solidFill>
                  <a:schemeClr val="bg2"/>
                </a:solidFill>
                <a:latin typeface="Arial" pitchFamily="34" charset="0"/>
              </a:rPr>
              <a:t>arlament</a:t>
            </a:r>
            <a:r>
              <a:rPr lang="en-IE" sz="2300" dirty="0" smtClean="0">
                <a:solidFill>
                  <a:schemeClr val="bg2"/>
                </a:solidFill>
                <a:latin typeface="Arial" pitchFamily="34" charset="0"/>
              </a:rPr>
              <a:t> </a:t>
            </a:r>
            <a:r>
              <a:rPr lang="hu-HU" sz="2300" dirty="0" smtClean="0">
                <a:solidFill>
                  <a:schemeClr val="bg2"/>
                </a:solidFill>
                <a:latin typeface="Arial" pitchFamily="34" charset="0"/>
              </a:rPr>
              <a:t>kiadott egy törvényjavaslatot </a:t>
            </a:r>
            <a:r>
              <a:rPr lang="en-IE" sz="2300" dirty="0" smtClean="0">
                <a:solidFill>
                  <a:schemeClr val="bg2"/>
                </a:solidFill>
                <a:latin typeface="Arial" pitchFamily="34" charset="0"/>
              </a:rPr>
              <a:t>(Policy </a:t>
            </a:r>
            <a:r>
              <a:rPr lang="en-IE" sz="2300" dirty="0">
                <a:solidFill>
                  <a:schemeClr val="bg2"/>
                </a:solidFill>
                <a:latin typeface="Arial" pitchFamily="34" charset="0"/>
              </a:rPr>
              <a:t>Agenda for Sustainable Food Systems) </a:t>
            </a:r>
            <a:r>
              <a:rPr lang="hu-HU" sz="2300" dirty="0" smtClean="0">
                <a:solidFill>
                  <a:schemeClr val="bg2"/>
                </a:solidFill>
                <a:latin typeface="Arial" pitchFamily="34" charset="0"/>
              </a:rPr>
              <a:t>melyben azonosított számos olyan témát, ami jelentősen hozzájárulhat a fenntartható élelmiszerláncokhoz. Az elfogadott irányelv, mely  célja, hogy 2015-re 20%-kal csökkentse az élelmiszer pazarlást, felállított számos olyan projektet, ami növeli a fogyasztói tudatosságot, és népszerűsíti az </a:t>
            </a:r>
            <a:r>
              <a:rPr lang="hu-HU" sz="2300" dirty="0" err="1" smtClean="0">
                <a:solidFill>
                  <a:schemeClr val="bg2"/>
                </a:solidFill>
                <a:latin typeface="Arial" pitchFamily="34" charset="0"/>
              </a:rPr>
              <a:t>agro-láncok</a:t>
            </a:r>
            <a:r>
              <a:rPr lang="hu-HU" sz="2300" dirty="0" smtClean="0">
                <a:solidFill>
                  <a:schemeClr val="bg2"/>
                </a:solidFill>
                <a:latin typeface="Arial" pitchFamily="34" charset="0"/>
              </a:rPr>
              <a:t> felesleg-csökkentő technológiáit. A dokumentum sürgeti a törvényhozókat az élelmiszerpazarlás szabályozására, pl. lejárati dátum előírások terén, az élelmiszer adományozók megbízhatóságában, és a takarmányokban használható mellékterméknél. </a:t>
            </a:r>
            <a:endParaRPr lang="en-IE" b="1" dirty="0">
              <a:solidFill>
                <a:schemeClr val="bg2"/>
              </a:solidFill>
              <a:latin typeface="Arial" pitchFamily="34" charset="0"/>
            </a:endParaRPr>
          </a:p>
        </p:txBody>
      </p:sp>
      <p:sp>
        <p:nvSpPr>
          <p:cNvPr id="54276" name="Line 4"/>
          <p:cNvSpPr>
            <a:spLocks noChangeShapeType="1"/>
          </p:cNvSpPr>
          <p:nvPr/>
        </p:nvSpPr>
        <p:spPr bwMode="auto">
          <a:xfrm>
            <a:off x="381000" y="1295400"/>
            <a:ext cx="8534400" cy="0"/>
          </a:xfrm>
          <a:prstGeom prst="line">
            <a:avLst/>
          </a:prstGeom>
          <a:noFill/>
          <a:ln w="9525">
            <a:solidFill>
              <a:srgbClr val="596171"/>
            </a:solidFill>
            <a:round/>
            <a:headEnd/>
            <a:tailEnd/>
          </a:ln>
        </p:spPr>
        <p:txBody>
          <a:bodyPr wrap="none" anchor="ctr"/>
          <a:lstStyle/>
          <a:p>
            <a:endParaRPr lang="hu-HU"/>
          </a:p>
        </p:txBody>
      </p:sp>
      <p:sp>
        <p:nvSpPr>
          <p:cNvPr id="54277" name="Text Box 5"/>
          <p:cNvSpPr txBox="1">
            <a:spLocks noChangeArrowheads="1"/>
          </p:cNvSpPr>
          <p:nvPr/>
        </p:nvSpPr>
        <p:spPr bwMode="auto">
          <a:xfrm>
            <a:off x="61913" y="182563"/>
            <a:ext cx="8929687" cy="1077218"/>
          </a:xfrm>
          <a:prstGeom prst="rect">
            <a:avLst/>
          </a:prstGeom>
          <a:noFill/>
          <a:ln w="9525">
            <a:noFill/>
            <a:miter lim="800000"/>
            <a:headEnd/>
            <a:tailEnd/>
          </a:ln>
        </p:spPr>
        <p:txBody>
          <a:bodyPr>
            <a:spAutoFit/>
          </a:bodyPr>
          <a:lstStyle/>
          <a:p>
            <a:pPr lvl="1" algn="ctr"/>
            <a:r>
              <a:rPr lang="hu-HU" sz="3200" b="1" dirty="0" smtClean="0">
                <a:solidFill>
                  <a:srgbClr val="E86B50"/>
                </a:solidFill>
                <a:latin typeface="Arial" pitchFamily="34" charset="0"/>
              </a:rPr>
              <a:t>Irányelvi Tervezet Fenntartható Élelmiszer Rendszerekhez </a:t>
            </a:r>
            <a:r>
              <a:rPr lang="en-IE" sz="3200" b="1" dirty="0">
                <a:solidFill>
                  <a:srgbClr val="596171"/>
                </a:solidFill>
                <a:latin typeface="Arial" pitchFamily="34" charset="0"/>
              </a:rPr>
              <a:t> </a:t>
            </a:r>
            <a:r>
              <a:rPr lang="en-IE" sz="3200" b="1" dirty="0" smtClean="0">
                <a:solidFill>
                  <a:srgbClr val="596171"/>
                </a:solidFill>
                <a:latin typeface="Arial" pitchFamily="34" charset="0"/>
              </a:rPr>
              <a:t>(</a:t>
            </a:r>
            <a:r>
              <a:rPr lang="hu-HU" sz="3200" b="1" dirty="0" smtClean="0">
                <a:solidFill>
                  <a:srgbClr val="596171"/>
                </a:solidFill>
                <a:latin typeface="Arial" pitchFamily="34" charset="0"/>
              </a:rPr>
              <a:t>Hollandia</a:t>
            </a:r>
            <a:r>
              <a:rPr lang="en-IE" sz="3200" b="1" dirty="0" smtClean="0">
                <a:solidFill>
                  <a:srgbClr val="596171"/>
                </a:solidFill>
                <a:latin typeface="Arial" pitchFamily="34" charset="0"/>
              </a:rPr>
              <a:t>)</a:t>
            </a:r>
            <a:endParaRPr lang="en-US" sz="3200" b="1" dirty="0">
              <a:solidFill>
                <a:srgbClr val="E86B50"/>
              </a:solidFill>
              <a:latin typeface="Arial" pitchFamily="34" charset="0"/>
            </a:endParaRPr>
          </a:p>
        </p:txBody>
      </p:sp>
    </p:spTree>
    <p:extLst>
      <p:ext uri="{BB962C8B-B14F-4D97-AF65-F5344CB8AC3E}">
        <p14:creationId xmlns:p14="http://schemas.microsoft.com/office/powerpoint/2010/main" val="31989797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5299" name="Text Box 11"/>
          <p:cNvSpPr txBox="1">
            <a:spLocks noChangeArrowheads="1"/>
          </p:cNvSpPr>
          <p:nvPr/>
        </p:nvSpPr>
        <p:spPr bwMode="auto">
          <a:xfrm>
            <a:off x="76200" y="1219200"/>
            <a:ext cx="8858250" cy="4647426"/>
          </a:xfrm>
          <a:prstGeom prst="rect">
            <a:avLst/>
          </a:prstGeom>
          <a:noFill/>
          <a:ln w="9525">
            <a:noFill/>
            <a:miter lim="800000"/>
            <a:headEnd/>
            <a:tailEnd/>
          </a:ln>
        </p:spPr>
        <p:txBody>
          <a:bodyPr>
            <a:spAutoFit/>
          </a:bodyPr>
          <a:lstStyle/>
          <a:p>
            <a:pPr algn="ctr">
              <a:spcBef>
                <a:spcPct val="50000"/>
              </a:spcBef>
            </a:pPr>
            <a:endParaRPr lang="en-IE" sz="3200" b="1" dirty="0">
              <a:solidFill>
                <a:srgbClr val="E86B50"/>
              </a:solidFill>
              <a:latin typeface="Arial" pitchFamily="34" charset="0"/>
            </a:endParaRPr>
          </a:p>
          <a:p>
            <a:pPr algn="ctr">
              <a:spcBef>
                <a:spcPct val="50000"/>
              </a:spcBef>
            </a:pPr>
            <a:r>
              <a:rPr lang="hu-HU" dirty="0" smtClean="0">
                <a:solidFill>
                  <a:schemeClr val="bg2"/>
                </a:solidFill>
                <a:latin typeface="Arial" pitchFamily="34" charset="0"/>
              </a:rPr>
              <a:t>A legfigyelemreméltóbb holland kezdeményezések között  a</a:t>
            </a:r>
            <a:r>
              <a:rPr lang="en-IE" dirty="0" smtClean="0">
                <a:solidFill>
                  <a:schemeClr val="bg2"/>
                </a:solidFill>
                <a:latin typeface="Arial" pitchFamily="34" charset="0"/>
              </a:rPr>
              <a:t> </a:t>
            </a:r>
            <a:r>
              <a:rPr lang="hu-HU" dirty="0" smtClean="0">
                <a:solidFill>
                  <a:schemeClr val="bg2"/>
                </a:solidFill>
                <a:latin typeface="Arial" pitchFamily="34" charset="0"/>
              </a:rPr>
              <a:t>„</a:t>
            </a:r>
            <a:r>
              <a:rPr lang="en-IE" dirty="0" smtClean="0">
                <a:solidFill>
                  <a:schemeClr val="bg2"/>
                </a:solidFill>
                <a:latin typeface="Arial" pitchFamily="34" charset="0"/>
              </a:rPr>
              <a:t>Small </a:t>
            </a:r>
            <a:r>
              <a:rPr lang="en-IE" dirty="0">
                <a:solidFill>
                  <a:schemeClr val="bg2"/>
                </a:solidFill>
                <a:latin typeface="Arial" pitchFamily="34" charset="0"/>
              </a:rPr>
              <a:t>Business Innovation </a:t>
            </a:r>
            <a:r>
              <a:rPr lang="en-IE" dirty="0" smtClean="0">
                <a:solidFill>
                  <a:schemeClr val="bg2"/>
                </a:solidFill>
                <a:latin typeface="Arial" pitchFamily="34" charset="0"/>
              </a:rPr>
              <a:t>Research</a:t>
            </a:r>
            <a:r>
              <a:rPr lang="hu-HU" dirty="0" smtClean="0">
                <a:solidFill>
                  <a:schemeClr val="bg2"/>
                </a:solidFill>
                <a:latin typeface="Arial" pitchFamily="34" charset="0"/>
              </a:rPr>
              <a:t>”</a:t>
            </a:r>
            <a:r>
              <a:rPr lang="en-IE" dirty="0" smtClean="0">
                <a:solidFill>
                  <a:schemeClr val="bg2"/>
                </a:solidFill>
                <a:latin typeface="Arial" pitchFamily="34" charset="0"/>
              </a:rPr>
              <a:t> </a:t>
            </a:r>
            <a:r>
              <a:rPr lang="hu-HU" dirty="0" smtClean="0">
                <a:solidFill>
                  <a:schemeClr val="bg2"/>
                </a:solidFill>
                <a:latin typeface="Arial" pitchFamily="34" charset="0"/>
              </a:rPr>
              <a:t>(Kisvállalkozók Megújulási Kutatása) eszköz </a:t>
            </a:r>
            <a:r>
              <a:rPr lang="en-IE" dirty="0" smtClean="0">
                <a:solidFill>
                  <a:schemeClr val="bg2"/>
                </a:solidFill>
                <a:latin typeface="Arial" pitchFamily="34" charset="0"/>
              </a:rPr>
              <a:t>(</a:t>
            </a:r>
            <a:r>
              <a:rPr lang="hu-HU" dirty="0" smtClean="0">
                <a:solidFill>
                  <a:schemeClr val="bg2"/>
                </a:solidFill>
                <a:latin typeface="Arial" pitchFamily="34" charset="0"/>
              </a:rPr>
              <a:t>az „</a:t>
            </a:r>
            <a:r>
              <a:rPr lang="en-IE" dirty="0" smtClean="0">
                <a:solidFill>
                  <a:schemeClr val="bg2"/>
                </a:solidFill>
                <a:latin typeface="Arial" pitchFamily="34" charset="0"/>
              </a:rPr>
              <a:t>Impulse </a:t>
            </a:r>
            <a:r>
              <a:rPr lang="en-IE" dirty="0">
                <a:solidFill>
                  <a:schemeClr val="bg2"/>
                </a:solidFill>
                <a:latin typeface="Arial" pitchFamily="34" charset="0"/>
              </a:rPr>
              <a:t>Programme for Sustainable </a:t>
            </a:r>
            <a:r>
              <a:rPr lang="en-IE" dirty="0" smtClean="0">
                <a:solidFill>
                  <a:schemeClr val="bg2"/>
                </a:solidFill>
                <a:latin typeface="Arial" pitchFamily="34" charset="0"/>
              </a:rPr>
              <a:t>Agro-chains</a:t>
            </a:r>
            <a:r>
              <a:rPr lang="hu-HU" dirty="0" smtClean="0">
                <a:solidFill>
                  <a:schemeClr val="bg2"/>
                </a:solidFill>
                <a:latin typeface="Arial" pitchFamily="34" charset="0"/>
              </a:rPr>
              <a:t>” része</a:t>
            </a:r>
            <a:r>
              <a:rPr lang="en-IE" dirty="0" smtClean="0">
                <a:solidFill>
                  <a:schemeClr val="bg2"/>
                </a:solidFill>
                <a:latin typeface="Arial" pitchFamily="34" charset="0"/>
              </a:rPr>
              <a:t>) </a:t>
            </a:r>
            <a:r>
              <a:rPr lang="hu-HU" dirty="0" smtClean="0">
                <a:solidFill>
                  <a:schemeClr val="bg2"/>
                </a:solidFill>
                <a:latin typeface="Arial" pitchFamily="34" charset="0"/>
              </a:rPr>
              <a:t>intézményi támogatást biztosít  az élelmiszer pazarlást csökkentő és megelőző kezdeményezések számára. </a:t>
            </a:r>
            <a:endParaRPr lang="en-IE" dirty="0">
              <a:solidFill>
                <a:schemeClr val="bg2"/>
              </a:solidFill>
              <a:latin typeface="Arial" pitchFamily="34" charset="0"/>
            </a:endParaRPr>
          </a:p>
          <a:p>
            <a:pPr algn="ctr">
              <a:spcBef>
                <a:spcPct val="50000"/>
              </a:spcBef>
            </a:pPr>
            <a:r>
              <a:rPr lang="hu-HU" dirty="0" smtClean="0">
                <a:solidFill>
                  <a:schemeClr val="bg2"/>
                </a:solidFill>
                <a:latin typeface="Arial" pitchFamily="34" charset="0"/>
              </a:rPr>
              <a:t>Ezen keresztül, a Mezőgazdasági Minisztérium Természet és Élelmiszer osztálya ösztöndíjat ad és visszafizeti a kutatások vagy képzési projektek, megtérülési tanulmányok, pilot projektek költségeit.</a:t>
            </a:r>
            <a:endParaRPr lang="en-IE" b="1" dirty="0">
              <a:solidFill>
                <a:schemeClr val="bg2"/>
              </a:solidFill>
              <a:latin typeface="Arial" pitchFamily="34" charset="0"/>
            </a:endParaRPr>
          </a:p>
        </p:txBody>
      </p:sp>
      <p:sp>
        <p:nvSpPr>
          <p:cNvPr id="55300" name="Line 6"/>
          <p:cNvSpPr>
            <a:spLocks noChangeShapeType="1"/>
          </p:cNvSpPr>
          <p:nvPr/>
        </p:nvSpPr>
        <p:spPr bwMode="auto">
          <a:xfrm>
            <a:off x="381000" y="1295400"/>
            <a:ext cx="8534400" cy="0"/>
          </a:xfrm>
          <a:prstGeom prst="line">
            <a:avLst/>
          </a:prstGeom>
          <a:noFill/>
          <a:ln w="9525">
            <a:solidFill>
              <a:srgbClr val="596171"/>
            </a:solidFill>
            <a:round/>
            <a:headEnd/>
            <a:tailEnd/>
          </a:ln>
        </p:spPr>
        <p:txBody>
          <a:bodyPr wrap="none" anchor="ctr"/>
          <a:lstStyle/>
          <a:p>
            <a:endParaRPr lang="hu-HU"/>
          </a:p>
        </p:txBody>
      </p:sp>
      <p:sp>
        <p:nvSpPr>
          <p:cNvPr id="55301" name="Text Box 5"/>
          <p:cNvSpPr txBox="1">
            <a:spLocks noChangeArrowheads="1"/>
          </p:cNvSpPr>
          <p:nvPr/>
        </p:nvSpPr>
        <p:spPr bwMode="auto">
          <a:xfrm>
            <a:off x="61913" y="182563"/>
            <a:ext cx="8929687" cy="1066800"/>
          </a:xfrm>
          <a:prstGeom prst="rect">
            <a:avLst/>
          </a:prstGeom>
          <a:noFill/>
          <a:ln w="9525">
            <a:noFill/>
            <a:miter lim="800000"/>
            <a:headEnd/>
            <a:tailEnd/>
          </a:ln>
        </p:spPr>
        <p:txBody>
          <a:bodyPr>
            <a:spAutoFit/>
          </a:bodyPr>
          <a:lstStyle/>
          <a:p>
            <a:pPr lvl="1" algn="ctr"/>
            <a:r>
              <a:rPr lang="hu-HU" sz="3200" b="1" dirty="0" smtClean="0">
                <a:solidFill>
                  <a:srgbClr val="E86B50"/>
                </a:solidFill>
                <a:latin typeface="Arial" pitchFamily="34" charset="0"/>
              </a:rPr>
              <a:t>Irányelvi Tervezet Fenntartható Élelmiszer Rendszerekhez </a:t>
            </a:r>
            <a:r>
              <a:rPr lang="en-IE" sz="3200" b="1" dirty="0" smtClean="0">
                <a:solidFill>
                  <a:srgbClr val="596171"/>
                </a:solidFill>
                <a:latin typeface="Arial" pitchFamily="34" charset="0"/>
              </a:rPr>
              <a:t> (</a:t>
            </a:r>
            <a:r>
              <a:rPr lang="hu-HU" sz="3200" b="1" dirty="0" smtClean="0">
                <a:solidFill>
                  <a:srgbClr val="596171"/>
                </a:solidFill>
                <a:latin typeface="Arial" pitchFamily="34" charset="0"/>
              </a:rPr>
              <a:t>Hollandia</a:t>
            </a:r>
            <a:r>
              <a:rPr lang="en-IE" sz="3200" b="1" dirty="0" smtClean="0">
                <a:solidFill>
                  <a:srgbClr val="596171"/>
                </a:solidFill>
                <a:latin typeface="Arial" pitchFamily="34" charset="0"/>
              </a:rPr>
              <a:t>)</a:t>
            </a:r>
            <a:endParaRPr lang="en-US" sz="3200" b="1" dirty="0">
              <a:solidFill>
                <a:srgbClr val="E86B50"/>
              </a:solidFill>
              <a:latin typeface="Arial" pitchFamily="34" charset="0"/>
            </a:endParaRPr>
          </a:p>
        </p:txBody>
      </p:sp>
    </p:spTree>
    <p:extLst>
      <p:ext uri="{BB962C8B-B14F-4D97-AF65-F5344CB8AC3E}">
        <p14:creationId xmlns:p14="http://schemas.microsoft.com/office/powerpoint/2010/main" val="349587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7171" name="Text Box 5"/>
          <p:cNvSpPr txBox="1">
            <a:spLocks noChangeArrowheads="1"/>
          </p:cNvSpPr>
          <p:nvPr/>
        </p:nvSpPr>
        <p:spPr bwMode="auto">
          <a:xfrm>
            <a:off x="368300" y="1219200"/>
            <a:ext cx="8318500" cy="4847481"/>
          </a:xfrm>
          <a:prstGeom prst="rect">
            <a:avLst/>
          </a:prstGeom>
          <a:noFill/>
          <a:ln w="9525">
            <a:noFill/>
            <a:miter lim="800000"/>
            <a:headEnd/>
            <a:tailEnd/>
          </a:ln>
        </p:spPr>
        <p:txBody>
          <a:bodyPr>
            <a:spAutoFit/>
          </a:bodyPr>
          <a:lstStyle/>
          <a:p>
            <a:pPr algn="ctr">
              <a:spcBef>
                <a:spcPct val="50000"/>
              </a:spcBef>
            </a:pPr>
            <a:r>
              <a:rPr lang="hu-HU" sz="2600" dirty="0" smtClean="0">
                <a:solidFill>
                  <a:schemeClr val="bg2"/>
                </a:solidFill>
                <a:latin typeface="Arial" pitchFamily="34" charset="0"/>
                <a:cs typeface="Arial" pitchFamily="34" charset="0"/>
              </a:rPr>
              <a:t>Évente 750.000 tonna szerves hulladék keletkezik a különböző üzleti vállalkozásokban Írországban.</a:t>
            </a:r>
            <a:r>
              <a:rPr lang="en-IE" sz="2600" dirty="0" smtClean="0">
                <a:solidFill>
                  <a:schemeClr val="bg2"/>
                </a:solidFill>
                <a:latin typeface="Arial" pitchFamily="34" charset="0"/>
                <a:cs typeface="Arial" pitchFamily="34" charset="0"/>
              </a:rPr>
              <a:t> </a:t>
            </a:r>
            <a:endParaRPr lang="en-IE" sz="2600" dirty="0">
              <a:solidFill>
                <a:schemeClr val="bg2"/>
              </a:solidFill>
              <a:latin typeface="Arial" pitchFamily="34" charset="0"/>
              <a:cs typeface="Arial" pitchFamily="34" charset="0"/>
            </a:endParaRPr>
          </a:p>
          <a:p>
            <a:pPr algn="ctr">
              <a:spcBef>
                <a:spcPct val="50000"/>
              </a:spcBef>
            </a:pPr>
            <a:r>
              <a:rPr lang="hu-HU" sz="2600" dirty="0" smtClean="0">
                <a:solidFill>
                  <a:schemeClr val="bg2"/>
                </a:solidFill>
                <a:latin typeface="Arial" pitchFamily="34" charset="0"/>
                <a:cs typeface="Arial" pitchFamily="34" charset="0"/>
              </a:rPr>
              <a:t>Ebből kb. 300.000 keletkezik a lakossági kiszolgálást végző üzleti szektorban, mint élelmiszerüzletekben, hotelekben, vendéglátó helyeken és kb. 400.000 keletkezik az élelmiszeriparban, az előállítás során.</a:t>
            </a:r>
            <a:endParaRPr lang="en-IE" sz="2600" dirty="0">
              <a:solidFill>
                <a:schemeClr val="bg2"/>
              </a:solidFill>
              <a:latin typeface="Arial" pitchFamily="34" charset="0"/>
              <a:cs typeface="Arial" pitchFamily="34" charset="0"/>
            </a:endParaRPr>
          </a:p>
          <a:p>
            <a:pPr algn="ctr">
              <a:spcBef>
                <a:spcPct val="50000"/>
              </a:spcBef>
            </a:pPr>
            <a:r>
              <a:rPr lang="hu-HU" sz="2600" dirty="0" smtClean="0">
                <a:solidFill>
                  <a:schemeClr val="bg2"/>
                </a:solidFill>
                <a:latin typeface="Arial" pitchFamily="34" charset="0"/>
                <a:cs typeface="Arial" pitchFamily="34" charset="0"/>
              </a:rPr>
              <a:t>Becslések szerint minden tonna élelmiszerhulladék 2000-5000 Euró költséget képvisel.</a:t>
            </a:r>
            <a:endParaRPr lang="en-IE" sz="2600" dirty="0">
              <a:solidFill>
                <a:schemeClr val="bg2"/>
              </a:solidFill>
              <a:latin typeface="Arial" pitchFamily="34" charset="0"/>
              <a:cs typeface="Arial" pitchFamily="34" charset="0"/>
            </a:endParaRPr>
          </a:p>
          <a:p>
            <a:pPr algn="ctr">
              <a:spcBef>
                <a:spcPct val="50000"/>
              </a:spcBef>
            </a:pPr>
            <a:r>
              <a:rPr lang="en-US" dirty="0">
                <a:solidFill>
                  <a:schemeClr val="bg2"/>
                </a:solidFill>
                <a:latin typeface="Arial" pitchFamily="34" charset="0"/>
                <a:cs typeface="Arial" pitchFamily="34" charset="0"/>
                <a:hlinkClick r:id="rId4"/>
              </a:rPr>
              <a:t>https://www.youtube.com/watch?v=VGTPKKOVoz4</a:t>
            </a:r>
            <a:endParaRPr lang="en-US" dirty="0">
              <a:solidFill>
                <a:schemeClr val="bg2"/>
              </a:solidFill>
              <a:latin typeface="Arial" pitchFamily="34" charset="0"/>
              <a:cs typeface="Arial" pitchFamily="34" charset="0"/>
            </a:endParaRPr>
          </a:p>
          <a:p>
            <a:pPr algn="ctr">
              <a:spcBef>
                <a:spcPct val="50000"/>
              </a:spcBef>
            </a:pPr>
            <a:endParaRPr lang="en-US" sz="2600" dirty="0">
              <a:solidFill>
                <a:schemeClr val="bg2"/>
              </a:solidFill>
              <a:latin typeface="Arial" pitchFamily="34" charset="0"/>
              <a:cs typeface="Arial" pitchFamily="34" charset="0"/>
            </a:endParaRPr>
          </a:p>
        </p:txBody>
      </p:sp>
      <p:sp>
        <p:nvSpPr>
          <p:cNvPr id="7172"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7173" name="Text Box 5"/>
          <p:cNvSpPr txBox="1">
            <a:spLocks noChangeArrowheads="1"/>
          </p:cNvSpPr>
          <p:nvPr/>
        </p:nvSpPr>
        <p:spPr bwMode="auto">
          <a:xfrm>
            <a:off x="0" y="182563"/>
            <a:ext cx="8929688" cy="523220"/>
          </a:xfrm>
          <a:prstGeom prst="rect">
            <a:avLst/>
          </a:prstGeom>
          <a:noFill/>
          <a:ln w="9525">
            <a:noFill/>
            <a:miter lim="800000"/>
            <a:headEnd/>
            <a:tailEnd/>
          </a:ln>
        </p:spPr>
        <p:txBody>
          <a:bodyPr>
            <a:spAutoFit/>
          </a:bodyPr>
          <a:lstStyle/>
          <a:p>
            <a:pPr lvl="1" algn="ctr"/>
            <a:r>
              <a:rPr lang="hu-HU" sz="2800" b="1" dirty="0">
                <a:solidFill>
                  <a:srgbClr val="17A3A5"/>
                </a:solidFill>
                <a:latin typeface="Arial" pitchFamily="34" charset="0"/>
                <a:cs typeface="Arial" pitchFamily="34" charset="0"/>
              </a:rPr>
              <a:t>Élelmiszerpazarlás</a:t>
            </a:r>
            <a:r>
              <a:rPr lang="en-US" sz="2800" b="1" dirty="0">
                <a:solidFill>
                  <a:srgbClr val="17A3A5"/>
                </a:solidFill>
                <a:latin typeface="Arial" pitchFamily="34" charset="0"/>
                <a:cs typeface="Arial" pitchFamily="34" charset="0"/>
              </a:rPr>
              <a:t> </a:t>
            </a:r>
            <a:r>
              <a:rPr lang="hu-HU" sz="2800" b="1" dirty="0" smtClean="0">
                <a:solidFill>
                  <a:srgbClr val="17A3A5"/>
                </a:solidFill>
                <a:latin typeface="Arial" pitchFamily="34" charset="0"/>
                <a:cs typeface="Arial" pitchFamily="34" charset="0"/>
              </a:rPr>
              <a:t>– </a:t>
            </a:r>
            <a:r>
              <a:rPr lang="hu-HU" sz="2800" dirty="0" smtClean="0">
                <a:solidFill>
                  <a:srgbClr val="596171"/>
                </a:solidFill>
                <a:latin typeface="Arial" pitchFamily="34" charset="0"/>
                <a:cs typeface="Arial" pitchFamily="34" charset="0"/>
              </a:rPr>
              <a:t>Írország kilátásai</a:t>
            </a:r>
            <a:endParaRPr lang="en-US" sz="2800" b="1" dirty="0">
              <a:solidFill>
                <a:srgbClr val="17A3A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4"/>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8195" name="Text Box 4"/>
          <p:cNvSpPr txBox="1">
            <a:spLocks noChangeArrowheads="1"/>
          </p:cNvSpPr>
          <p:nvPr/>
        </p:nvSpPr>
        <p:spPr bwMode="auto">
          <a:xfrm>
            <a:off x="0" y="838200"/>
            <a:ext cx="9144000" cy="1077218"/>
          </a:xfrm>
          <a:prstGeom prst="rect">
            <a:avLst/>
          </a:prstGeom>
          <a:noFill/>
          <a:ln w="9525">
            <a:noFill/>
            <a:miter lim="800000"/>
            <a:headEnd/>
            <a:tailEnd/>
          </a:ln>
        </p:spPr>
        <p:txBody>
          <a:bodyPr>
            <a:spAutoFit/>
          </a:bodyPr>
          <a:lstStyle/>
          <a:p>
            <a:pPr algn="ctr">
              <a:spcBef>
                <a:spcPct val="50000"/>
              </a:spcBef>
              <a:defRPr/>
            </a:pPr>
            <a:r>
              <a:rPr lang="hu-HU" sz="3200" b="1" dirty="0" smtClean="0">
                <a:solidFill>
                  <a:schemeClr val="bg1"/>
                </a:solidFill>
                <a:latin typeface="+mj-lt"/>
                <a:ea typeface="Geneva" pitchFamily="-48" charset="-128"/>
              </a:rPr>
              <a:t>További kezdeményezések a világ minden tájáról</a:t>
            </a:r>
            <a:r>
              <a:rPr lang="en-US" sz="3200" b="1" dirty="0" smtClean="0">
                <a:solidFill>
                  <a:schemeClr val="bg1"/>
                </a:solidFill>
                <a:latin typeface="+mj-lt"/>
                <a:ea typeface="Geneva" pitchFamily="-48" charset="-128"/>
              </a:rPr>
              <a:t>..</a:t>
            </a:r>
            <a:endParaRPr lang="en-US" sz="2800" dirty="0">
              <a:solidFill>
                <a:schemeClr val="bg1"/>
              </a:solidFill>
              <a:latin typeface="+mj-lt"/>
              <a:ea typeface="Geneva" pitchFamily="-48"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7347" name="Text Box 11"/>
          <p:cNvSpPr txBox="1">
            <a:spLocks noChangeArrowheads="1"/>
          </p:cNvSpPr>
          <p:nvPr/>
        </p:nvSpPr>
        <p:spPr bwMode="auto">
          <a:xfrm>
            <a:off x="381000" y="2036763"/>
            <a:ext cx="8382000" cy="3893374"/>
          </a:xfrm>
          <a:prstGeom prst="rect">
            <a:avLst/>
          </a:prstGeom>
          <a:noFill/>
          <a:ln w="9525">
            <a:noFill/>
            <a:miter lim="800000"/>
            <a:headEnd/>
            <a:tailEnd/>
          </a:ln>
        </p:spPr>
        <p:txBody>
          <a:bodyPr>
            <a:spAutoFit/>
          </a:bodyPr>
          <a:lstStyle/>
          <a:p>
            <a:pPr algn="ctr">
              <a:spcBef>
                <a:spcPct val="50000"/>
              </a:spcBef>
            </a:pPr>
            <a:r>
              <a:rPr lang="hu-HU" sz="2600" dirty="0" smtClean="0">
                <a:solidFill>
                  <a:schemeClr val="bg2"/>
                </a:solidFill>
                <a:latin typeface="Arial" pitchFamily="34" charset="0"/>
              </a:rPr>
              <a:t>Austin városi tanácsa a közelmúltban egyhangúlag szavazta meg rendeletét, amelyben minden 460 </a:t>
            </a:r>
            <a:r>
              <a:rPr lang="hu-HU" sz="2600" dirty="0" smtClean="0">
                <a:solidFill>
                  <a:schemeClr val="bg2"/>
                </a:solidFill>
                <a:latin typeface="Arial" pitchFamily="34" charset="0"/>
              </a:rPr>
              <a:t>m2 feletti területű étterem esetében kötelezővé teszik a komposztálható hulladékok külön gyűjtését 2016-tól. </a:t>
            </a:r>
            <a:endParaRPr lang="en-IE" sz="2600" dirty="0">
              <a:solidFill>
                <a:schemeClr val="bg2"/>
              </a:solidFill>
              <a:latin typeface="Arial" pitchFamily="34" charset="0"/>
            </a:endParaRPr>
          </a:p>
          <a:p>
            <a:pPr algn="ctr">
              <a:spcBef>
                <a:spcPct val="50000"/>
              </a:spcBef>
            </a:pPr>
            <a:r>
              <a:rPr lang="hu-HU" sz="2600" dirty="0" smtClean="0">
                <a:solidFill>
                  <a:schemeClr val="bg2"/>
                </a:solidFill>
                <a:latin typeface="Arial" pitchFamily="34" charset="0"/>
              </a:rPr>
              <a:t>A kisebb éttermek számára a kezdeményezés csak 2017-ben lép életbe. A rendelkezés annak a távlati célnak az elérését szolgálja, hogy Austin városa 2040-re 90%-kal csökkentse a hulladéklerakókba kerülő hulladékát.</a:t>
            </a:r>
            <a:r>
              <a:rPr lang="en-IE" sz="2600" dirty="0" smtClean="0">
                <a:solidFill>
                  <a:schemeClr val="bg2"/>
                </a:solidFill>
                <a:latin typeface="Arial" pitchFamily="34" charset="0"/>
              </a:rPr>
              <a:t> </a:t>
            </a:r>
            <a:endParaRPr lang="en-US" sz="2600" dirty="0">
              <a:solidFill>
                <a:schemeClr val="bg2"/>
              </a:solidFill>
              <a:latin typeface="Arial" pitchFamily="34" charset="0"/>
            </a:endParaRPr>
          </a:p>
        </p:txBody>
      </p:sp>
      <p:sp>
        <p:nvSpPr>
          <p:cNvPr id="57348" name="Line 8"/>
          <p:cNvSpPr>
            <a:spLocks noChangeShapeType="1"/>
          </p:cNvSpPr>
          <p:nvPr/>
        </p:nvSpPr>
        <p:spPr bwMode="auto">
          <a:xfrm>
            <a:off x="381000" y="1295400"/>
            <a:ext cx="8534400" cy="0"/>
          </a:xfrm>
          <a:prstGeom prst="line">
            <a:avLst/>
          </a:prstGeom>
          <a:noFill/>
          <a:ln w="9525">
            <a:solidFill>
              <a:srgbClr val="596171"/>
            </a:solidFill>
            <a:round/>
            <a:headEnd/>
            <a:tailEnd/>
          </a:ln>
        </p:spPr>
        <p:txBody>
          <a:bodyPr wrap="none" anchor="ctr"/>
          <a:lstStyle/>
          <a:p>
            <a:endParaRPr lang="hu-HU"/>
          </a:p>
        </p:txBody>
      </p:sp>
      <p:sp>
        <p:nvSpPr>
          <p:cNvPr id="57349" name="Text Box 5"/>
          <p:cNvSpPr txBox="1">
            <a:spLocks noChangeArrowheads="1"/>
          </p:cNvSpPr>
          <p:nvPr/>
        </p:nvSpPr>
        <p:spPr bwMode="auto">
          <a:xfrm>
            <a:off x="0" y="182563"/>
            <a:ext cx="9144000" cy="954107"/>
          </a:xfrm>
          <a:prstGeom prst="rect">
            <a:avLst/>
          </a:prstGeom>
          <a:noFill/>
          <a:ln w="9525">
            <a:noFill/>
            <a:miter lim="800000"/>
            <a:headEnd/>
            <a:tailEnd/>
          </a:ln>
        </p:spPr>
        <p:txBody>
          <a:bodyPr wrap="square">
            <a:spAutoFit/>
          </a:bodyPr>
          <a:lstStyle/>
          <a:p>
            <a:pPr lvl="1" algn="ctr"/>
            <a:r>
              <a:rPr lang="hu-HU" b="1" dirty="0" smtClean="0">
                <a:solidFill>
                  <a:srgbClr val="E0A350"/>
                </a:solidFill>
                <a:latin typeface="Arial" pitchFamily="34" charset="0"/>
              </a:rPr>
              <a:t>Austin városának Zéró Hulladék kezdeményezése</a:t>
            </a:r>
            <a:r>
              <a:rPr lang="en-IE" sz="3200" b="1" dirty="0">
                <a:solidFill>
                  <a:srgbClr val="E0A350"/>
                </a:solidFill>
                <a:latin typeface="Arial" pitchFamily="34" charset="0"/>
              </a:rPr>
              <a:t> </a:t>
            </a:r>
          </a:p>
          <a:p>
            <a:pPr lvl="1" algn="ctr"/>
            <a:r>
              <a:rPr lang="en-IE" b="1" dirty="0">
                <a:solidFill>
                  <a:srgbClr val="596171"/>
                </a:solidFill>
                <a:latin typeface="Arial" pitchFamily="34" charset="0"/>
              </a:rPr>
              <a:t>(Texas, </a:t>
            </a:r>
            <a:r>
              <a:rPr lang="hu-HU" b="1" dirty="0" smtClean="0">
                <a:solidFill>
                  <a:srgbClr val="596171"/>
                </a:solidFill>
                <a:latin typeface="Arial" pitchFamily="34" charset="0"/>
              </a:rPr>
              <a:t>USA</a:t>
            </a:r>
            <a:r>
              <a:rPr lang="en-IE" b="1" dirty="0" smtClean="0">
                <a:solidFill>
                  <a:srgbClr val="596171"/>
                </a:solidFill>
                <a:latin typeface="Arial" pitchFamily="34" charset="0"/>
              </a:rPr>
              <a:t>)</a:t>
            </a:r>
            <a:r>
              <a:rPr lang="en-IE" b="1" dirty="0">
                <a:solidFill>
                  <a:srgbClr val="596171"/>
                </a:solidFill>
                <a:latin typeface="Arial" pitchFamily="34" charset="0"/>
              </a:rPr>
              <a:t> </a:t>
            </a:r>
            <a:endParaRPr lang="en-US"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8"/>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8371" name="Text Box 5"/>
          <p:cNvSpPr txBox="1">
            <a:spLocks noChangeArrowheads="1"/>
          </p:cNvSpPr>
          <p:nvPr/>
        </p:nvSpPr>
        <p:spPr bwMode="auto">
          <a:xfrm>
            <a:off x="457200" y="1371600"/>
            <a:ext cx="8280400" cy="3847207"/>
          </a:xfrm>
          <a:prstGeom prst="rect">
            <a:avLst/>
          </a:prstGeom>
          <a:noFill/>
          <a:ln w="9525">
            <a:noFill/>
            <a:miter lim="800000"/>
            <a:headEnd/>
            <a:tailEnd/>
          </a:ln>
        </p:spPr>
        <p:txBody>
          <a:bodyPr>
            <a:spAutoFit/>
          </a:bodyPr>
          <a:lstStyle/>
          <a:p>
            <a:pPr algn="ctr" fontAlgn="t"/>
            <a:r>
              <a:rPr lang="hu-HU" sz="3600" dirty="0" smtClean="0">
                <a:solidFill>
                  <a:schemeClr val="bg2"/>
                </a:solidFill>
                <a:latin typeface="Arial" pitchFamily="34" charset="0"/>
                <a:cs typeface="Arial" pitchFamily="34" charset="0"/>
              </a:rPr>
              <a:t>Érdekes </a:t>
            </a:r>
            <a:r>
              <a:rPr lang="en-IE" sz="3600" dirty="0" err="1" smtClean="0">
                <a:solidFill>
                  <a:srgbClr val="17A3A5"/>
                </a:solidFill>
                <a:latin typeface="Arial" pitchFamily="34" charset="0"/>
                <a:cs typeface="Arial" pitchFamily="34" charset="0"/>
              </a:rPr>
              <a:t>TEDx</a:t>
            </a:r>
            <a:r>
              <a:rPr lang="en-IE" sz="3600" dirty="0" smtClean="0">
                <a:solidFill>
                  <a:srgbClr val="17A3A5"/>
                </a:solidFill>
                <a:latin typeface="Arial" pitchFamily="34" charset="0"/>
                <a:cs typeface="Arial" pitchFamily="34" charset="0"/>
              </a:rPr>
              <a:t> </a:t>
            </a:r>
            <a:r>
              <a:rPr lang="hu-HU" sz="3600" dirty="0" smtClean="0">
                <a:solidFill>
                  <a:srgbClr val="17A3A5"/>
                </a:solidFill>
                <a:latin typeface="Arial" pitchFamily="34" charset="0"/>
                <a:cs typeface="Arial" pitchFamily="34" charset="0"/>
              </a:rPr>
              <a:t>előadások</a:t>
            </a:r>
            <a:endParaRPr lang="en-IE" sz="3600" dirty="0">
              <a:solidFill>
                <a:srgbClr val="17A3A5"/>
              </a:solidFill>
              <a:latin typeface="Arial" pitchFamily="34" charset="0"/>
              <a:cs typeface="Arial" pitchFamily="34" charset="0"/>
            </a:endParaRPr>
          </a:p>
          <a:p>
            <a:pPr algn="ctr" fontAlgn="t"/>
            <a:endParaRPr lang="en-IE" sz="3600" dirty="0">
              <a:solidFill>
                <a:schemeClr val="bg2"/>
              </a:solidFill>
              <a:latin typeface="Arial" pitchFamily="34" charset="0"/>
              <a:cs typeface="Arial" pitchFamily="34" charset="0"/>
            </a:endParaRPr>
          </a:p>
          <a:p>
            <a:pPr algn="ctr" fontAlgn="t"/>
            <a:r>
              <a:rPr lang="hu-HU" sz="3600" dirty="0" smtClean="0">
                <a:solidFill>
                  <a:schemeClr val="bg2"/>
                </a:solidFill>
                <a:latin typeface="Arial" pitchFamily="34" charset="0"/>
                <a:cs typeface="Arial" pitchFamily="34" charset="0"/>
              </a:rPr>
              <a:t>A hulladékcsökkentés receptje</a:t>
            </a:r>
            <a:r>
              <a:rPr lang="en-IE" sz="3600" dirty="0">
                <a:solidFill>
                  <a:schemeClr val="bg2"/>
                </a:solidFill>
                <a:latin typeface="Arial" pitchFamily="34" charset="0"/>
                <a:cs typeface="Arial" pitchFamily="34" charset="0"/>
              </a:rPr>
              <a:t/>
            </a:r>
            <a:br>
              <a:rPr lang="en-IE" sz="3600" dirty="0">
                <a:solidFill>
                  <a:schemeClr val="bg2"/>
                </a:solidFill>
                <a:latin typeface="Arial" pitchFamily="34" charset="0"/>
                <a:cs typeface="Arial" pitchFamily="34" charset="0"/>
              </a:rPr>
            </a:br>
            <a:r>
              <a:rPr lang="en-IE" sz="3600" dirty="0">
                <a:solidFill>
                  <a:schemeClr val="bg2"/>
                </a:solidFill>
                <a:latin typeface="Arial" pitchFamily="34" charset="0"/>
                <a:cs typeface="Arial" pitchFamily="34" charset="0"/>
              </a:rPr>
              <a:t>Peter </a:t>
            </a:r>
            <a:r>
              <a:rPr lang="en-IE" sz="3600" dirty="0" err="1">
                <a:solidFill>
                  <a:schemeClr val="bg2"/>
                </a:solidFill>
                <a:latin typeface="Arial" pitchFamily="34" charset="0"/>
                <a:cs typeface="Arial" pitchFamily="34" charset="0"/>
              </a:rPr>
              <a:t>Lehner</a:t>
            </a:r>
            <a:r>
              <a:rPr lang="en-IE" sz="3600" dirty="0">
                <a:solidFill>
                  <a:schemeClr val="bg2"/>
                </a:solidFill>
                <a:latin typeface="Arial" pitchFamily="34" charset="0"/>
                <a:cs typeface="Arial" pitchFamily="34" charset="0"/>
              </a:rPr>
              <a:t> | </a:t>
            </a:r>
            <a:r>
              <a:rPr lang="en-IE" sz="3600" dirty="0" err="1">
                <a:solidFill>
                  <a:schemeClr val="bg2"/>
                </a:solidFill>
                <a:latin typeface="Arial" pitchFamily="34" charset="0"/>
                <a:cs typeface="Arial" pitchFamily="34" charset="0"/>
              </a:rPr>
              <a:t>TEDxManhattan</a:t>
            </a:r>
            <a:endParaRPr lang="en-IE" sz="3600" dirty="0">
              <a:solidFill>
                <a:schemeClr val="bg2"/>
              </a:solidFill>
              <a:latin typeface="Arial" pitchFamily="34" charset="0"/>
              <a:cs typeface="Arial" pitchFamily="34" charset="0"/>
            </a:endParaRPr>
          </a:p>
          <a:p>
            <a:pPr algn="ctr" fontAlgn="t"/>
            <a:r>
              <a:rPr lang="en-IE" sz="3600" dirty="0">
                <a:solidFill>
                  <a:schemeClr val="bg2"/>
                </a:solidFill>
                <a:latin typeface="Arial" pitchFamily="34" charset="0"/>
                <a:cs typeface="Arial" pitchFamily="34" charset="0"/>
              </a:rPr>
              <a:t/>
            </a:r>
            <a:br>
              <a:rPr lang="en-IE" sz="3600" dirty="0">
                <a:solidFill>
                  <a:schemeClr val="bg2"/>
                </a:solidFill>
                <a:latin typeface="Arial" pitchFamily="34" charset="0"/>
                <a:cs typeface="Arial" pitchFamily="34" charset="0"/>
              </a:rPr>
            </a:br>
            <a:endParaRPr lang="en-IE" sz="3600" dirty="0">
              <a:solidFill>
                <a:schemeClr val="bg2"/>
              </a:solidFill>
              <a:latin typeface="Arial" pitchFamily="34" charset="0"/>
              <a:cs typeface="Arial" pitchFamily="34" charset="0"/>
            </a:endParaRPr>
          </a:p>
          <a:p>
            <a:pPr algn="ctr" fontAlgn="t"/>
            <a:r>
              <a:rPr lang="en-IE" sz="2600" dirty="0">
                <a:solidFill>
                  <a:schemeClr val="bg2"/>
                </a:solidFill>
                <a:latin typeface="Arial" pitchFamily="34" charset="0"/>
                <a:cs typeface="Arial" pitchFamily="34" charset="0"/>
                <a:hlinkClick r:id="rId4"/>
              </a:rPr>
              <a:t>https://www.youtube.com/watch?v=UwOHpWTRsbE</a:t>
            </a:r>
            <a:r>
              <a:rPr lang="en-IE" sz="2800" dirty="0">
                <a:solidFill>
                  <a:schemeClr val="bg2"/>
                </a:solidFill>
                <a:latin typeface="Arial" pitchFamily="34" charset="0"/>
                <a:cs typeface="Arial" pitchFamily="34" charset="0"/>
              </a:rPr>
              <a:t> </a:t>
            </a:r>
            <a:endParaRPr lang="en-US" sz="2800" dirty="0">
              <a:solidFill>
                <a:schemeClr val="bg2"/>
              </a:solidFill>
              <a:latin typeface="Arial" pitchFamily="34" charset="0"/>
              <a:cs typeface="Arial" pitchFamily="34" charset="0"/>
            </a:endParaRPr>
          </a:p>
        </p:txBody>
      </p:sp>
      <p:sp>
        <p:nvSpPr>
          <p:cNvPr id="58372"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58373"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fontAlgn="t"/>
            <a:r>
              <a:rPr lang="en-IE" sz="3200" b="1">
                <a:solidFill>
                  <a:srgbClr val="E0A350"/>
                </a:solidFill>
                <a:latin typeface="Arial" pitchFamily="34" charset="0"/>
                <a:cs typeface="Arial" pitchFamily="34" charset="0"/>
              </a:rPr>
              <a:t> WATCH </a:t>
            </a:r>
            <a:r>
              <a:rPr lang="en-IE" sz="3200">
                <a:solidFill>
                  <a:srgbClr val="596171"/>
                </a:solidFill>
                <a:latin typeface="Arial" pitchFamily="34" charset="0"/>
                <a:cs typeface="Arial" pitchFamily="34" charset="0"/>
              </a:rPr>
              <a:t>&amp;</a:t>
            </a:r>
            <a:r>
              <a:rPr lang="en-IE" sz="3200" b="1">
                <a:solidFill>
                  <a:srgbClr val="E0A350"/>
                </a:solidFill>
                <a:latin typeface="Arial" pitchFamily="34" charset="0"/>
                <a:cs typeface="Arial" pitchFamily="34" charset="0"/>
              </a:rPr>
              <a:t> LEARN</a:t>
            </a:r>
            <a:endParaRPr lang="en-IE" sz="3200" b="1">
              <a:solidFill>
                <a:srgbClr val="17A3A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9395" name="Text Box 5"/>
          <p:cNvSpPr txBox="1">
            <a:spLocks noChangeArrowheads="1"/>
          </p:cNvSpPr>
          <p:nvPr/>
        </p:nvSpPr>
        <p:spPr bwMode="auto">
          <a:xfrm>
            <a:off x="0" y="428625"/>
            <a:ext cx="9144000" cy="1569660"/>
          </a:xfrm>
          <a:prstGeom prst="rect">
            <a:avLst/>
          </a:prstGeom>
          <a:noFill/>
          <a:ln w="9525">
            <a:noFill/>
            <a:miter lim="800000"/>
            <a:headEnd/>
            <a:tailEnd/>
          </a:ln>
        </p:spPr>
        <p:txBody>
          <a:bodyPr>
            <a:spAutoFit/>
          </a:bodyPr>
          <a:lstStyle/>
          <a:p>
            <a:pPr algn="ctr">
              <a:spcBef>
                <a:spcPct val="50000"/>
              </a:spcBef>
            </a:pPr>
            <a:r>
              <a:rPr lang="hu-HU" sz="3200" b="1" dirty="0" smtClean="0">
                <a:solidFill>
                  <a:schemeClr val="bg1"/>
                </a:solidFill>
                <a:latin typeface="Arial" pitchFamily="34" charset="0"/>
              </a:rPr>
              <a:t>Mit tehetnek a kormányzatok, a jogszabályalkotók és egyéb döntéshozók, hogy csökkenjen az elpazarolt élelmiszer?</a:t>
            </a:r>
            <a:endParaRPr lang="en-US" sz="28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7171" name="Text Box 11"/>
          <p:cNvSpPr txBox="1">
            <a:spLocks noChangeArrowheads="1"/>
          </p:cNvSpPr>
          <p:nvPr/>
        </p:nvSpPr>
        <p:spPr bwMode="auto">
          <a:xfrm>
            <a:off x="0" y="838200"/>
            <a:ext cx="9144000" cy="4185761"/>
          </a:xfrm>
          <a:prstGeom prst="rect">
            <a:avLst/>
          </a:prstGeom>
          <a:noFill/>
          <a:ln w="9525">
            <a:noFill/>
            <a:miter lim="800000"/>
            <a:headEnd/>
            <a:tailEnd/>
          </a:ln>
        </p:spPr>
        <p:txBody>
          <a:bodyPr>
            <a:spAutoFit/>
          </a:bodyPr>
          <a:lstStyle/>
          <a:p>
            <a:pPr algn="ctr">
              <a:spcBef>
                <a:spcPct val="50000"/>
              </a:spcBef>
              <a:defRPr/>
            </a:pPr>
            <a:r>
              <a:rPr lang="hu-HU" sz="2800" dirty="0" smtClean="0">
                <a:solidFill>
                  <a:schemeClr val="bg2"/>
                </a:solidFill>
                <a:latin typeface="+mj-lt"/>
                <a:ea typeface="Geneva" pitchFamily="-48" charset="-128"/>
              </a:rPr>
              <a:t>A jogszabályalkotók és helyi önkormányzatok különleges feladata, hogy biztosítsák az egyes szabályozások összhangját, azok végrehajtását és gyakorlati alkalmazását valamint az érintettek tájékoztatását annak érdekében, hogy csökkenjen az élelmiszerhulladékok mennyisége.</a:t>
            </a:r>
            <a:r>
              <a:rPr lang="en-IE" sz="2800" dirty="0" smtClean="0">
                <a:solidFill>
                  <a:schemeClr val="bg2"/>
                </a:solidFill>
                <a:latin typeface="+mj-lt"/>
                <a:ea typeface="Geneva" pitchFamily="-48" charset="-128"/>
              </a:rPr>
              <a:t> </a:t>
            </a:r>
            <a:endParaRPr lang="en-IE" sz="2800" dirty="0">
              <a:solidFill>
                <a:schemeClr val="bg2"/>
              </a:solidFill>
              <a:latin typeface="+mj-lt"/>
              <a:ea typeface="Geneva" pitchFamily="-48" charset="-128"/>
            </a:endParaRPr>
          </a:p>
          <a:p>
            <a:pPr algn="ctr">
              <a:spcBef>
                <a:spcPct val="50000"/>
              </a:spcBef>
              <a:defRPr/>
            </a:pPr>
            <a:r>
              <a:rPr lang="hu-HU" sz="2800" dirty="0" smtClean="0">
                <a:solidFill>
                  <a:schemeClr val="bg2"/>
                </a:solidFill>
                <a:latin typeface="+mj-lt"/>
                <a:ea typeface="Geneva" pitchFamily="-48" charset="-128"/>
              </a:rPr>
              <a:t>Most kérjük, gondold át a következő stratégiák adaptálása hogyan járulhat hozzá helyi szinten a változásokhoz…</a:t>
            </a:r>
            <a:endParaRPr lang="en-IE" sz="2800" dirty="0">
              <a:solidFill>
                <a:schemeClr val="bg2"/>
              </a:solidFill>
              <a:latin typeface="+mj-lt"/>
              <a:ea typeface="Geneva" pitchFamily="-48"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1443" name="Text Box 11"/>
          <p:cNvSpPr txBox="1">
            <a:spLocks noChangeArrowheads="1"/>
          </p:cNvSpPr>
          <p:nvPr/>
        </p:nvSpPr>
        <p:spPr bwMode="auto">
          <a:xfrm>
            <a:off x="381000" y="1243013"/>
            <a:ext cx="8534400" cy="4693593"/>
          </a:xfrm>
          <a:prstGeom prst="rect">
            <a:avLst/>
          </a:prstGeom>
          <a:noFill/>
          <a:ln w="9525">
            <a:noFill/>
            <a:miter lim="800000"/>
            <a:headEnd/>
            <a:tailEnd/>
          </a:ln>
        </p:spPr>
        <p:txBody>
          <a:bodyPr>
            <a:spAutoFit/>
          </a:bodyPr>
          <a:lstStyle/>
          <a:p>
            <a:pPr algn="ctr">
              <a:spcBef>
                <a:spcPct val="50000"/>
              </a:spcBef>
            </a:pPr>
            <a:r>
              <a:rPr lang="hu-HU" sz="2600" dirty="0" smtClean="0">
                <a:solidFill>
                  <a:schemeClr val="bg2"/>
                </a:solidFill>
                <a:latin typeface="Arial" pitchFamily="34" charset="0"/>
              </a:rPr>
              <a:t>Nagyon fontos, hogy a jogszabályalkotók és döntéstámogatók tudatossá váljanak az élelmiszerhulladékok csökkentése terén, felhívva a figyelmet ennek hasznára és felmérve ennek a beilleszthetőségét a regionális és országos prioritások közé.</a:t>
            </a:r>
            <a:endParaRPr lang="en-IE" sz="2600" dirty="0">
              <a:solidFill>
                <a:schemeClr val="bg2"/>
              </a:solidFill>
              <a:latin typeface="Arial" pitchFamily="34" charset="0"/>
            </a:endParaRPr>
          </a:p>
          <a:p>
            <a:pPr algn="ctr">
              <a:spcBef>
                <a:spcPct val="50000"/>
              </a:spcBef>
            </a:pPr>
            <a:r>
              <a:rPr lang="hu-HU" sz="2600" dirty="0" smtClean="0">
                <a:solidFill>
                  <a:schemeClr val="bg2"/>
                </a:solidFill>
                <a:latin typeface="Arial" pitchFamily="34" charset="0"/>
              </a:rPr>
              <a:t>Ez megvalósítható az érintetteket speciálisan megcélzott kommunikációval, megbízható üzenetközvetítő médiumok és rövid de hatékony üzenetek alkalmazásával, és egyértelműen inspiráló környezet és az első kritikus lépések felé való irányítással.</a:t>
            </a:r>
            <a:endParaRPr lang="en-US" sz="2600" dirty="0">
              <a:solidFill>
                <a:schemeClr val="bg2"/>
              </a:solidFill>
              <a:latin typeface="Arial" pitchFamily="34" charset="0"/>
            </a:endParaRPr>
          </a:p>
        </p:txBody>
      </p:sp>
      <p:sp>
        <p:nvSpPr>
          <p:cNvPr id="61444"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61445"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en-US" sz="3200" b="1" dirty="0" smtClean="0">
                <a:solidFill>
                  <a:srgbClr val="E86B50"/>
                </a:solidFill>
                <a:latin typeface="Arial" pitchFamily="34" charset="0"/>
              </a:rPr>
              <a:t>1</a:t>
            </a:r>
            <a:r>
              <a:rPr lang="hu-HU" sz="3200" b="1" dirty="0" smtClean="0">
                <a:solidFill>
                  <a:srgbClr val="E86B50"/>
                </a:solidFill>
                <a:latin typeface="Arial" pitchFamily="34" charset="0"/>
              </a:rPr>
              <a:t>.</a:t>
            </a:r>
            <a:r>
              <a:rPr lang="en-US" sz="3200" b="1" dirty="0" smtClean="0">
                <a:solidFill>
                  <a:srgbClr val="E86B50"/>
                </a:solidFill>
                <a:latin typeface="Arial" pitchFamily="34" charset="0"/>
              </a:rPr>
              <a:t>  </a:t>
            </a:r>
            <a:r>
              <a:rPr lang="hu-HU" sz="3200" b="1" dirty="0" smtClean="0">
                <a:solidFill>
                  <a:srgbClr val="E86B50"/>
                </a:solidFill>
                <a:latin typeface="Arial" pitchFamily="34" charset="0"/>
              </a:rPr>
              <a:t>Tudatosság növelése</a:t>
            </a:r>
            <a:endParaRPr lang="en-US" sz="32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2467" name="Text Box 11"/>
          <p:cNvSpPr txBox="1">
            <a:spLocks noChangeArrowheads="1"/>
          </p:cNvSpPr>
          <p:nvPr/>
        </p:nvSpPr>
        <p:spPr bwMode="auto">
          <a:xfrm>
            <a:off x="533400" y="1295400"/>
            <a:ext cx="8077200" cy="4985980"/>
          </a:xfrm>
          <a:prstGeom prst="rect">
            <a:avLst/>
          </a:prstGeom>
          <a:noFill/>
          <a:ln w="9525">
            <a:noFill/>
            <a:miter lim="800000"/>
            <a:headEnd/>
            <a:tailEnd/>
          </a:ln>
        </p:spPr>
        <p:txBody>
          <a:bodyPr>
            <a:spAutoFit/>
          </a:bodyPr>
          <a:lstStyle/>
          <a:p>
            <a:pPr algn="just">
              <a:spcBef>
                <a:spcPct val="50000"/>
              </a:spcBef>
            </a:pPr>
            <a:r>
              <a:rPr lang="hu-HU" dirty="0" smtClean="0">
                <a:solidFill>
                  <a:schemeClr val="bg2"/>
                </a:solidFill>
                <a:latin typeface="Arial" pitchFamily="34" charset="0"/>
              </a:rPr>
              <a:t>Nagyon fontos, hogy mind a gyermekek, mind a felnőttek megfelelő tudással és képességekkel rendelkezzenek az otthoni és munkahelyi  élelmiszerekkel való gazdálkodáshoz, hogy ezzel megelőzhető legyen az élelmiszerpazarlás valamint elősegítse a hatékony és versenyképes üzleti tevékenységeket. Mindezek pedig az iskolai tananyagban is meg kell, hogy jelenjenek, és be kell, hogy épüljenek a felnőttképzés általános tartalmai közé is.</a:t>
            </a:r>
            <a:endParaRPr lang="en-IE" dirty="0">
              <a:solidFill>
                <a:schemeClr val="bg2"/>
              </a:solidFill>
              <a:latin typeface="Arial" pitchFamily="34" charset="0"/>
            </a:endParaRPr>
          </a:p>
          <a:p>
            <a:pPr algn="ctr">
              <a:spcBef>
                <a:spcPct val="50000"/>
              </a:spcBef>
            </a:pPr>
            <a:r>
              <a:rPr lang="hu-HU" dirty="0" smtClean="0">
                <a:solidFill>
                  <a:schemeClr val="bg2"/>
                </a:solidFill>
                <a:latin typeface="Arial" pitchFamily="34" charset="0"/>
              </a:rPr>
              <a:t>Az üzleti vállalkozások hulladékcsökkentése kifizetődő tevékenység</a:t>
            </a:r>
            <a:r>
              <a:rPr lang="en-IE" dirty="0" smtClean="0">
                <a:solidFill>
                  <a:schemeClr val="bg2"/>
                </a:solidFill>
                <a:latin typeface="Arial" pitchFamily="34" charset="0"/>
              </a:rPr>
              <a:t> </a:t>
            </a:r>
            <a:r>
              <a:rPr lang="en-IE" dirty="0">
                <a:solidFill>
                  <a:schemeClr val="bg2"/>
                </a:solidFill>
                <a:latin typeface="Arial" pitchFamily="34" charset="0"/>
              </a:rPr>
              <a:t>– </a:t>
            </a:r>
            <a:r>
              <a:rPr lang="hu-HU" dirty="0" smtClean="0">
                <a:solidFill>
                  <a:schemeClr val="bg2"/>
                </a:solidFill>
                <a:latin typeface="Arial" pitchFamily="34" charset="0"/>
              </a:rPr>
              <a:t>lásd a </a:t>
            </a:r>
            <a:r>
              <a:rPr lang="hu-HU" dirty="0" smtClean="0">
                <a:solidFill>
                  <a:srgbClr val="E86B50"/>
                </a:solidFill>
                <a:latin typeface="Arial" pitchFamily="34" charset="0"/>
              </a:rPr>
              <a:t>4. modul </a:t>
            </a:r>
            <a:r>
              <a:rPr lang="hu-HU" dirty="0" smtClean="0">
                <a:solidFill>
                  <a:schemeClr val="bg2"/>
                </a:solidFill>
                <a:latin typeface="Arial" pitchFamily="34" charset="0"/>
              </a:rPr>
              <a:t>esettanulmányait</a:t>
            </a:r>
            <a:endParaRPr lang="en-IE" dirty="0">
              <a:solidFill>
                <a:schemeClr val="bg2"/>
              </a:solidFill>
              <a:latin typeface="Arial" pitchFamily="34" charset="0"/>
            </a:endParaRPr>
          </a:p>
          <a:p>
            <a:pPr>
              <a:spcBef>
                <a:spcPct val="50000"/>
              </a:spcBef>
            </a:pPr>
            <a:endParaRPr lang="en-US" sz="2800" dirty="0">
              <a:solidFill>
                <a:schemeClr val="bg2"/>
              </a:solidFill>
              <a:latin typeface="Arial" pitchFamily="34" charset="0"/>
            </a:endParaRPr>
          </a:p>
        </p:txBody>
      </p:sp>
      <p:sp>
        <p:nvSpPr>
          <p:cNvPr id="62468"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62469"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en-IE" sz="3200" b="1" dirty="0" smtClean="0">
                <a:solidFill>
                  <a:srgbClr val="E86B50"/>
                </a:solidFill>
                <a:latin typeface="Arial" pitchFamily="34" charset="0"/>
              </a:rPr>
              <a:t>2</a:t>
            </a:r>
            <a:r>
              <a:rPr lang="hu-HU" sz="3200" b="1" dirty="0" smtClean="0">
                <a:solidFill>
                  <a:srgbClr val="E86B50"/>
                </a:solidFill>
                <a:latin typeface="Arial" pitchFamily="34" charset="0"/>
              </a:rPr>
              <a:t>.</a:t>
            </a:r>
            <a:r>
              <a:rPr lang="en-IE" sz="3200" b="1" dirty="0" smtClean="0">
                <a:solidFill>
                  <a:srgbClr val="E86B50"/>
                </a:solidFill>
                <a:latin typeface="Arial" pitchFamily="34" charset="0"/>
              </a:rPr>
              <a:t> </a:t>
            </a:r>
            <a:r>
              <a:rPr lang="hu-HU" sz="3200" b="1" dirty="0" smtClean="0">
                <a:solidFill>
                  <a:srgbClr val="E86B50"/>
                </a:solidFill>
                <a:latin typeface="Arial" pitchFamily="34" charset="0"/>
              </a:rPr>
              <a:t>Oktatás</a:t>
            </a:r>
            <a:r>
              <a:rPr lang="en-IE" sz="3200" b="1" dirty="0" smtClean="0">
                <a:solidFill>
                  <a:srgbClr val="E86B50"/>
                </a:solidFill>
                <a:latin typeface="Arial" pitchFamily="34" charset="0"/>
              </a:rPr>
              <a:t> </a:t>
            </a:r>
            <a:r>
              <a:rPr lang="en-IE" sz="3200" dirty="0">
                <a:solidFill>
                  <a:srgbClr val="596171"/>
                </a:solidFill>
                <a:latin typeface="Arial" pitchFamily="34" charset="0"/>
              </a:rPr>
              <a:t>&amp;</a:t>
            </a:r>
            <a:r>
              <a:rPr lang="en-IE" sz="3200" b="1" dirty="0">
                <a:solidFill>
                  <a:srgbClr val="E86B50"/>
                </a:solidFill>
                <a:latin typeface="Arial" pitchFamily="34" charset="0"/>
              </a:rPr>
              <a:t> </a:t>
            </a:r>
            <a:r>
              <a:rPr lang="hu-HU" sz="3200" b="1" dirty="0" smtClean="0">
                <a:solidFill>
                  <a:srgbClr val="E86B50"/>
                </a:solidFill>
                <a:latin typeface="Arial" pitchFamily="34" charset="0"/>
              </a:rPr>
              <a:t>Képzés</a:t>
            </a:r>
            <a:endParaRPr lang="en-IE" sz="32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3491" name="Text Box 11"/>
          <p:cNvSpPr txBox="1">
            <a:spLocks noChangeArrowheads="1"/>
          </p:cNvSpPr>
          <p:nvPr/>
        </p:nvSpPr>
        <p:spPr bwMode="auto">
          <a:xfrm>
            <a:off x="179512" y="1219200"/>
            <a:ext cx="8856984" cy="4708981"/>
          </a:xfrm>
          <a:prstGeom prst="rect">
            <a:avLst/>
          </a:prstGeom>
          <a:noFill/>
          <a:ln w="9525">
            <a:noFill/>
            <a:miter lim="800000"/>
            <a:headEnd/>
            <a:tailEnd/>
          </a:ln>
        </p:spPr>
        <p:txBody>
          <a:bodyPr wrap="square">
            <a:spAutoFit/>
          </a:bodyPr>
          <a:lstStyle/>
          <a:p>
            <a:pPr algn="just">
              <a:spcBef>
                <a:spcPct val="50000"/>
              </a:spcBef>
            </a:pPr>
            <a:r>
              <a:rPr lang="hu-HU" sz="2000" dirty="0" smtClean="0">
                <a:solidFill>
                  <a:schemeClr val="bg2"/>
                </a:solidFill>
                <a:latin typeface="Arial" pitchFamily="34" charset="0"/>
              </a:rPr>
              <a:t>Nagyon fontos, hogy az élelmiszerpazarlás és az egészséges táplálkozás témáit integráltan kell megközelíteni. Így az iskolákat és más fogyasztókat arra bátorítani, hogy minél egészségesebb ételeket biztosítsanak anélkül, hogy az élelmiszerekkel való gazdálkodás egyéb területeire felkészítenénk őket, növelheti a pazarlás veszélyét.</a:t>
            </a:r>
            <a:endParaRPr lang="en-IE" sz="2000" dirty="0">
              <a:solidFill>
                <a:schemeClr val="bg2"/>
              </a:solidFill>
              <a:latin typeface="Arial" pitchFamily="34" charset="0"/>
            </a:endParaRPr>
          </a:p>
          <a:p>
            <a:pPr algn="just">
              <a:spcBef>
                <a:spcPct val="50000"/>
              </a:spcBef>
            </a:pPr>
            <a:r>
              <a:rPr lang="hu-HU" sz="2000" dirty="0" smtClean="0">
                <a:solidFill>
                  <a:schemeClr val="bg2"/>
                </a:solidFill>
                <a:latin typeface="Arial" pitchFamily="34" charset="0"/>
              </a:rPr>
              <a:t>Számos, a pazarlással kapcsolatos ismeret és képesség kulcsfontosságú az egészséges táplálkozás témakörén belül is. Pl. az étkezési adagok helyes tervezése és meghatározása egyrészt csökkenti a pazarlást, másrészt hozzájárul ahhoz, hogy az egyének megfelelő mennyiségű ételt fogyasszanak.</a:t>
            </a:r>
            <a:r>
              <a:rPr lang="en-IE" sz="2000" dirty="0" smtClean="0">
                <a:solidFill>
                  <a:schemeClr val="bg2"/>
                </a:solidFill>
                <a:latin typeface="Arial" pitchFamily="34" charset="0"/>
              </a:rPr>
              <a:t> </a:t>
            </a:r>
            <a:endParaRPr lang="en-IE" sz="2000" dirty="0">
              <a:solidFill>
                <a:schemeClr val="bg2"/>
              </a:solidFill>
              <a:latin typeface="Arial" pitchFamily="34" charset="0"/>
            </a:endParaRPr>
          </a:p>
          <a:p>
            <a:pPr algn="just">
              <a:spcBef>
                <a:spcPct val="50000"/>
              </a:spcBef>
            </a:pPr>
            <a:r>
              <a:rPr lang="hu-HU" sz="2000" dirty="0" smtClean="0">
                <a:solidFill>
                  <a:schemeClr val="bg2"/>
                </a:solidFill>
                <a:latin typeface="Arial" pitchFamily="34" charset="0"/>
              </a:rPr>
              <a:t>Az ételek elkészítése során kifejlesztett magabiztosság és helyes gyakorlat szintén az élelmiszerhulladékok mennyiségét csökkenti, miközben változatosabb étkezéssel kiegyensúlyozottabb étrendet eredményez, és az élelmiszermérgezések esélyét is csökkenti.</a:t>
            </a:r>
            <a:endParaRPr lang="en-US" sz="2000" dirty="0">
              <a:solidFill>
                <a:schemeClr val="bg2"/>
              </a:solidFill>
              <a:latin typeface="Arial" pitchFamily="34" charset="0"/>
            </a:endParaRPr>
          </a:p>
        </p:txBody>
      </p:sp>
      <p:sp>
        <p:nvSpPr>
          <p:cNvPr id="63492" name="Line 11"/>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63493" name="Text Box 5"/>
          <p:cNvSpPr txBox="1">
            <a:spLocks noChangeArrowheads="1"/>
          </p:cNvSpPr>
          <p:nvPr/>
        </p:nvSpPr>
        <p:spPr bwMode="auto">
          <a:xfrm>
            <a:off x="16544" y="69503"/>
            <a:ext cx="9127456" cy="923330"/>
          </a:xfrm>
          <a:prstGeom prst="rect">
            <a:avLst/>
          </a:prstGeom>
          <a:noFill/>
          <a:ln w="9525">
            <a:noFill/>
            <a:miter lim="800000"/>
            <a:headEnd/>
            <a:tailEnd/>
          </a:ln>
        </p:spPr>
        <p:txBody>
          <a:bodyPr wrap="square">
            <a:spAutoFit/>
          </a:bodyPr>
          <a:lstStyle/>
          <a:p>
            <a:pPr marL="342900" indent="-342900" algn="ctr">
              <a:spcBef>
                <a:spcPct val="50000"/>
              </a:spcBef>
            </a:pPr>
            <a:r>
              <a:rPr lang="en-IE" sz="2700" b="1" dirty="0" smtClean="0">
                <a:solidFill>
                  <a:srgbClr val="E86B50"/>
                </a:solidFill>
                <a:latin typeface="Arial" pitchFamily="34" charset="0"/>
              </a:rPr>
              <a:t>3</a:t>
            </a:r>
            <a:r>
              <a:rPr lang="hu-HU" sz="2700" b="1" dirty="0" smtClean="0">
                <a:solidFill>
                  <a:srgbClr val="E86B50"/>
                </a:solidFill>
                <a:latin typeface="Arial" pitchFamily="34" charset="0"/>
              </a:rPr>
              <a:t>.</a:t>
            </a:r>
            <a:r>
              <a:rPr lang="en-IE" sz="2700" b="1" dirty="0" smtClean="0">
                <a:solidFill>
                  <a:srgbClr val="E86B50"/>
                </a:solidFill>
                <a:latin typeface="Arial" pitchFamily="34" charset="0"/>
              </a:rPr>
              <a:t> </a:t>
            </a:r>
            <a:r>
              <a:rPr lang="hu-HU" sz="2700" b="1" dirty="0" smtClean="0">
                <a:solidFill>
                  <a:srgbClr val="E86B50"/>
                </a:solidFill>
                <a:latin typeface="Arial" pitchFamily="34" charset="0"/>
              </a:rPr>
              <a:t>Az egészséges élelmiszerek és élelmiszer-hulladékok témájának együttes megjelenése  </a:t>
            </a:r>
            <a:endParaRPr lang="en-US" sz="27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4515" name="Text Box 11"/>
          <p:cNvSpPr txBox="1">
            <a:spLocks noChangeArrowheads="1"/>
          </p:cNvSpPr>
          <p:nvPr/>
        </p:nvSpPr>
        <p:spPr bwMode="auto">
          <a:xfrm>
            <a:off x="93160" y="2913938"/>
            <a:ext cx="8957680" cy="3116238"/>
          </a:xfrm>
          <a:prstGeom prst="rect">
            <a:avLst/>
          </a:prstGeom>
          <a:noFill/>
          <a:ln w="9525">
            <a:noFill/>
            <a:miter lim="800000"/>
            <a:headEnd/>
            <a:tailEnd/>
          </a:ln>
        </p:spPr>
        <p:txBody>
          <a:bodyPr wrap="square">
            <a:spAutoFit/>
          </a:bodyPr>
          <a:lstStyle/>
          <a:p>
            <a:pPr algn="just">
              <a:spcBef>
                <a:spcPct val="50000"/>
              </a:spcBef>
            </a:pPr>
            <a:r>
              <a:rPr lang="hu-HU" sz="2300" dirty="0" smtClean="0">
                <a:solidFill>
                  <a:schemeClr val="bg2"/>
                </a:solidFill>
                <a:latin typeface="Arial" pitchFamily="34" charset="0"/>
              </a:rPr>
              <a:t>Az emberek által elfogyasztott élelmiszerek jelentős hányada közvetlenül vagy közvetetten valamilyen kormányzati, állami ellátás részeként kerül a fogyasztókhoz.</a:t>
            </a:r>
            <a:r>
              <a:rPr lang="en-IE" sz="2300" dirty="0" smtClean="0">
                <a:solidFill>
                  <a:schemeClr val="bg2"/>
                </a:solidFill>
                <a:latin typeface="Arial" pitchFamily="34" charset="0"/>
              </a:rPr>
              <a:t> </a:t>
            </a:r>
            <a:endParaRPr lang="en-IE" sz="2300" dirty="0">
              <a:solidFill>
                <a:schemeClr val="bg2"/>
              </a:solidFill>
              <a:latin typeface="Arial" pitchFamily="34" charset="0"/>
            </a:endParaRPr>
          </a:p>
          <a:p>
            <a:pPr algn="just">
              <a:spcBef>
                <a:spcPct val="50000"/>
              </a:spcBef>
            </a:pPr>
            <a:r>
              <a:rPr lang="hu-HU" sz="2300" dirty="0" smtClean="0">
                <a:solidFill>
                  <a:schemeClr val="bg2"/>
                </a:solidFill>
                <a:latin typeface="Arial" pitchFamily="34" charset="0"/>
              </a:rPr>
              <a:t>Az Egyesült Királyságban az élelmiszerek 30%-a az állami ellátórendszeren keresztül biztosított, az oktatás, az egészségügyi ellátás és más állami feladatok révén.</a:t>
            </a:r>
            <a:r>
              <a:rPr lang="en-IE" sz="2300" dirty="0" smtClean="0">
                <a:solidFill>
                  <a:schemeClr val="bg2"/>
                </a:solidFill>
                <a:latin typeface="Arial" pitchFamily="34" charset="0"/>
              </a:rPr>
              <a:t> </a:t>
            </a:r>
            <a:r>
              <a:rPr lang="hu-HU" sz="2300" dirty="0" smtClean="0">
                <a:solidFill>
                  <a:schemeClr val="bg2"/>
                </a:solidFill>
                <a:latin typeface="Arial" pitchFamily="34" charset="0"/>
              </a:rPr>
              <a:t>Ez egyben lehetőséget jelent arra, hogy ezen a rendszeren keresztül befolyásoljuk az élelmiszerpazarlást az előállítás és fogyasztás során.</a:t>
            </a:r>
            <a:r>
              <a:rPr lang="en-IE" dirty="0" smtClean="0">
                <a:solidFill>
                  <a:schemeClr val="bg2"/>
                </a:solidFill>
                <a:latin typeface="Arial" pitchFamily="34" charset="0"/>
              </a:rPr>
              <a:t> </a:t>
            </a:r>
            <a:endParaRPr lang="en-US" dirty="0">
              <a:solidFill>
                <a:schemeClr val="bg2"/>
              </a:solidFill>
              <a:latin typeface="Arial" pitchFamily="34" charset="0"/>
            </a:endParaRPr>
          </a:p>
        </p:txBody>
      </p:sp>
      <p:sp>
        <p:nvSpPr>
          <p:cNvPr id="64516" name="Line 10"/>
          <p:cNvSpPr>
            <a:spLocks noChangeShapeType="1"/>
          </p:cNvSpPr>
          <p:nvPr/>
        </p:nvSpPr>
        <p:spPr bwMode="auto">
          <a:xfrm>
            <a:off x="304800" y="914400"/>
            <a:ext cx="8534400" cy="0"/>
          </a:xfrm>
          <a:prstGeom prst="line">
            <a:avLst/>
          </a:prstGeom>
          <a:noFill/>
          <a:ln w="9525">
            <a:solidFill>
              <a:srgbClr val="596171"/>
            </a:solidFill>
            <a:round/>
            <a:headEnd/>
            <a:tailEnd/>
          </a:ln>
        </p:spPr>
        <p:txBody>
          <a:bodyPr wrap="none" anchor="ctr"/>
          <a:lstStyle/>
          <a:p>
            <a:endParaRPr lang="hu-HU"/>
          </a:p>
        </p:txBody>
      </p:sp>
      <p:sp>
        <p:nvSpPr>
          <p:cNvPr id="64517" name="Text Box 5"/>
          <p:cNvSpPr txBox="1">
            <a:spLocks noChangeArrowheads="1"/>
          </p:cNvSpPr>
          <p:nvPr/>
        </p:nvSpPr>
        <p:spPr bwMode="auto">
          <a:xfrm>
            <a:off x="-107156" y="116632"/>
            <a:ext cx="9144000" cy="523220"/>
          </a:xfrm>
          <a:prstGeom prst="rect">
            <a:avLst/>
          </a:prstGeom>
          <a:noFill/>
          <a:ln w="9525">
            <a:noFill/>
            <a:miter lim="800000"/>
            <a:headEnd/>
            <a:tailEnd/>
          </a:ln>
        </p:spPr>
        <p:txBody>
          <a:bodyPr>
            <a:spAutoFit/>
          </a:bodyPr>
          <a:lstStyle/>
          <a:p>
            <a:pPr lvl="1" algn="ctr"/>
            <a:r>
              <a:rPr lang="en-IE" sz="2800" b="1" dirty="0" smtClean="0">
                <a:solidFill>
                  <a:srgbClr val="E86B50"/>
                </a:solidFill>
                <a:latin typeface="Arial" pitchFamily="34" charset="0"/>
              </a:rPr>
              <a:t>4</a:t>
            </a:r>
            <a:r>
              <a:rPr lang="hu-HU" sz="2800" b="1" dirty="0" smtClean="0">
                <a:solidFill>
                  <a:srgbClr val="E86B50"/>
                </a:solidFill>
                <a:latin typeface="Arial" pitchFamily="34" charset="0"/>
              </a:rPr>
              <a:t>.</a:t>
            </a:r>
            <a:r>
              <a:rPr lang="en-IE" sz="2800" b="1" dirty="0" smtClean="0">
                <a:solidFill>
                  <a:srgbClr val="E86B50"/>
                </a:solidFill>
                <a:latin typeface="Arial" pitchFamily="34" charset="0"/>
              </a:rPr>
              <a:t> </a:t>
            </a:r>
            <a:r>
              <a:rPr lang="hu-HU" sz="2800" b="1" dirty="0" smtClean="0">
                <a:solidFill>
                  <a:srgbClr val="E86B50"/>
                </a:solidFill>
                <a:latin typeface="Arial" pitchFamily="34" charset="0"/>
              </a:rPr>
              <a:t>Élelmiszerhulladékok gyűjtésének stratégiája</a:t>
            </a:r>
            <a:endParaRPr lang="en-US" sz="2800" b="1" dirty="0">
              <a:solidFill>
                <a:srgbClr val="E86B50"/>
              </a:solidFill>
              <a:latin typeface="Arial" pitchFamily="34" charset="0"/>
            </a:endParaRPr>
          </a:p>
        </p:txBody>
      </p:sp>
      <p:sp>
        <p:nvSpPr>
          <p:cNvPr id="64518" name="Text Box 11"/>
          <p:cNvSpPr txBox="1">
            <a:spLocks noChangeArrowheads="1"/>
          </p:cNvSpPr>
          <p:nvPr/>
        </p:nvSpPr>
        <p:spPr bwMode="auto">
          <a:xfrm>
            <a:off x="533400" y="1066800"/>
            <a:ext cx="8153400" cy="1354217"/>
          </a:xfrm>
          <a:prstGeom prst="rect">
            <a:avLst/>
          </a:prstGeom>
          <a:noFill/>
          <a:ln w="9525">
            <a:noFill/>
            <a:miter lim="800000"/>
            <a:headEnd/>
            <a:tailEnd/>
          </a:ln>
        </p:spPr>
        <p:txBody>
          <a:bodyPr>
            <a:spAutoFit/>
          </a:bodyPr>
          <a:lstStyle/>
          <a:p>
            <a:pPr algn="just">
              <a:spcBef>
                <a:spcPct val="50000"/>
              </a:spcBef>
            </a:pPr>
            <a:r>
              <a:rPr lang="hu-HU" sz="2300" dirty="0" smtClean="0">
                <a:solidFill>
                  <a:schemeClr val="bg2"/>
                </a:solidFill>
                <a:latin typeface="Arial" pitchFamily="34" charset="0"/>
              </a:rPr>
              <a:t>Élelmiszerbankok támogatása a helyi közösség szempontjából nagyon kifizetődő és hasznos tevékenység.</a:t>
            </a:r>
            <a:endParaRPr lang="en-IE" dirty="0">
              <a:solidFill>
                <a:schemeClr val="bg2"/>
              </a:solidFill>
              <a:latin typeface="Arial" pitchFamily="34" charset="0"/>
            </a:endParaRPr>
          </a:p>
          <a:p>
            <a:pPr algn="ctr">
              <a:spcBef>
                <a:spcPct val="50000"/>
              </a:spcBef>
            </a:pPr>
            <a:endParaRPr lang="en-US" dirty="0">
              <a:solidFill>
                <a:schemeClr val="bg2"/>
              </a:solidFill>
              <a:latin typeface="Arial" pitchFamily="34" charset="0"/>
            </a:endParaRPr>
          </a:p>
        </p:txBody>
      </p:sp>
      <p:sp>
        <p:nvSpPr>
          <p:cNvPr id="64519" name="Line 14"/>
          <p:cNvSpPr>
            <a:spLocks noChangeShapeType="1"/>
          </p:cNvSpPr>
          <p:nvPr/>
        </p:nvSpPr>
        <p:spPr bwMode="auto">
          <a:xfrm>
            <a:off x="381000" y="2819400"/>
            <a:ext cx="8534400" cy="0"/>
          </a:xfrm>
          <a:prstGeom prst="line">
            <a:avLst/>
          </a:prstGeom>
          <a:noFill/>
          <a:ln w="9525">
            <a:solidFill>
              <a:srgbClr val="596171"/>
            </a:solidFill>
            <a:round/>
            <a:headEnd/>
            <a:tailEnd/>
          </a:ln>
        </p:spPr>
        <p:txBody>
          <a:bodyPr wrap="none" anchor="ctr"/>
          <a:lstStyle/>
          <a:p>
            <a:endParaRPr lang="hu-HU"/>
          </a:p>
        </p:txBody>
      </p:sp>
      <p:sp>
        <p:nvSpPr>
          <p:cNvPr id="64520" name="Text Box 5"/>
          <p:cNvSpPr txBox="1">
            <a:spLocks noChangeArrowheads="1"/>
          </p:cNvSpPr>
          <p:nvPr/>
        </p:nvSpPr>
        <p:spPr bwMode="auto">
          <a:xfrm>
            <a:off x="79164" y="2125663"/>
            <a:ext cx="8929688" cy="523220"/>
          </a:xfrm>
          <a:prstGeom prst="rect">
            <a:avLst/>
          </a:prstGeom>
          <a:noFill/>
          <a:ln w="9525">
            <a:noFill/>
            <a:miter lim="800000"/>
            <a:headEnd/>
            <a:tailEnd/>
          </a:ln>
        </p:spPr>
        <p:txBody>
          <a:bodyPr>
            <a:spAutoFit/>
          </a:bodyPr>
          <a:lstStyle/>
          <a:p>
            <a:pPr lvl="1" algn="ctr"/>
            <a:r>
              <a:rPr lang="en-IE" sz="2800" b="1" dirty="0">
                <a:solidFill>
                  <a:srgbClr val="E86B50"/>
                </a:solidFill>
                <a:latin typeface="Arial" pitchFamily="34" charset="0"/>
              </a:rPr>
              <a:t> </a:t>
            </a:r>
            <a:r>
              <a:rPr lang="en-IE" sz="2800" b="1" dirty="0" smtClean="0">
                <a:solidFill>
                  <a:srgbClr val="E86B50"/>
                </a:solidFill>
                <a:latin typeface="Arial" pitchFamily="34" charset="0"/>
              </a:rPr>
              <a:t>5</a:t>
            </a:r>
            <a:r>
              <a:rPr lang="hu-HU" sz="2800" b="1" dirty="0" smtClean="0">
                <a:solidFill>
                  <a:srgbClr val="E86B50"/>
                </a:solidFill>
                <a:latin typeface="Arial" pitchFamily="34" charset="0"/>
              </a:rPr>
              <a:t>.</a:t>
            </a:r>
            <a:r>
              <a:rPr lang="en-IE" sz="2800" b="1" dirty="0" smtClean="0">
                <a:solidFill>
                  <a:srgbClr val="E86B50"/>
                </a:solidFill>
                <a:latin typeface="Arial" pitchFamily="34" charset="0"/>
              </a:rPr>
              <a:t> </a:t>
            </a:r>
            <a:r>
              <a:rPr lang="hu-HU" sz="2800" b="1" dirty="0" smtClean="0">
                <a:solidFill>
                  <a:srgbClr val="E86B50"/>
                </a:solidFill>
                <a:latin typeface="Arial" pitchFamily="34" charset="0"/>
              </a:rPr>
              <a:t>Beszerzési stratégiák</a:t>
            </a:r>
            <a:r>
              <a:rPr lang="en-IE" sz="2800" b="1" dirty="0" smtClean="0">
                <a:solidFill>
                  <a:srgbClr val="E86B50"/>
                </a:solidFill>
                <a:latin typeface="Arial" pitchFamily="34" charset="0"/>
              </a:rPr>
              <a:t> </a:t>
            </a:r>
            <a:r>
              <a:rPr lang="en-IE" sz="2800" dirty="0">
                <a:solidFill>
                  <a:srgbClr val="596171"/>
                </a:solidFill>
                <a:latin typeface="Arial" pitchFamily="34" charset="0"/>
              </a:rPr>
              <a:t>&amp;</a:t>
            </a:r>
            <a:r>
              <a:rPr lang="en-IE" sz="2800" b="1" dirty="0">
                <a:solidFill>
                  <a:srgbClr val="E86B50"/>
                </a:solidFill>
                <a:latin typeface="Arial" pitchFamily="34" charset="0"/>
              </a:rPr>
              <a:t> </a:t>
            </a:r>
            <a:r>
              <a:rPr lang="hu-HU" sz="2800" b="1" dirty="0" smtClean="0">
                <a:solidFill>
                  <a:srgbClr val="E86B50"/>
                </a:solidFill>
                <a:latin typeface="Arial" pitchFamily="34" charset="0"/>
              </a:rPr>
              <a:t>szerződések</a:t>
            </a:r>
            <a:r>
              <a:rPr lang="en-IE" sz="2800" b="1" dirty="0" smtClean="0">
                <a:solidFill>
                  <a:srgbClr val="E86B50"/>
                </a:solidFill>
                <a:latin typeface="Arial" pitchFamily="34" charset="0"/>
              </a:rPr>
              <a:t> </a:t>
            </a:r>
            <a:endParaRPr lang="en-US" sz="28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6"/>
          <p:cNvPicPr>
            <a:picLocks noChangeAspect="1" noChangeArrowheads="1"/>
          </p:cNvPicPr>
          <p:nvPr/>
        </p:nvPicPr>
        <p:blipFill>
          <a:blip r:embed="rId3" cstate="print"/>
          <a:srcRect/>
          <a:stretch>
            <a:fillRect/>
          </a:stretch>
        </p:blipFill>
        <p:spPr bwMode="auto">
          <a:xfrm>
            <a:off x="-1588" y="116632"/>
            <a:ext cx="9145588" cy="6859588"/>
          </a:xfrm>
          <a:prstGeom prst="rect">
            <a:avLst/>
          </a:prstGeom>
          <a:noFill/>
          <a:ln w="9525">
            <a:noFill/>
            <a:miter lim="800000"/>
            <a:headEnd/>
            <a:tailEnd/>
          </a:ln>
        </p:spPr>
      </p:pic>
      <p:sp>
        <p:nvSpPr>
          <p:cNvPr id="65539" name="Text Box 11"/>
          <p:cNvSpPr txBox="1">
            <a:spLocks noChangeArrowheads="1"/>
          </p:cNvSpPr>
          <p:nvPr/>
        </p:nvSpPr>
        <p:spPr bwMode="auto">
          <a:xfrm>
            <a:off x="286543" y="1556792"/>
            <a:ext cx="8569325" cy="5232202"/>
          </a:xfrm>
          <a:prstGeom prst="rect">
            <a:avLst/>
          </a:prstGeom>
          <a:noFill/>
          <a:ln w="9525">
            <a:noFill/>
            <a:miter lim="800000"/>
            <a:headEnd/>
            <a:tailEnd/>
          </a:ln>
        </p:spPr>
        <p:txBody>
          <a:bodyPr>
            <a:spAutoFit/>
          </a:bodyPr>
          <a:lstStyle/>
          <a:p>
            <a:pPr marL="514350" indent="-514350" algn="ctr">
              <a:spcBef>
                <a:spcPct val="50000"/>
              </a:spcBef>
            </a:pPr>
            <a:r>
              <a:rPr lang="hu-HU" sz="2800" b="1" dirty="0" smtClean="0">
                <a:solidFill>
                  <a:schemeClr val="bg2"/>
                </a:solidFill>
                <a:latin typeface="Arial" pitchFamily="34" charset="0"/>
              </a:rPr>
              <a:t>Adózási- és élelmiszerbiztonsági szabályozások, amelyek a felesleges élelmiszerek adományozását vagy takarmányként való újrahasznosítását erősítik.</a:t>
            </a:r>
            <a:r>
              <a:rPr lang="en-IE" sz="2800" b="1" dirty="0">
                <a:solidFill>
                  <a:schemeClr val="bg2"/>
                </a:solidFill>
                <a:latin typeface="Arial" pitchFamily="34" charset="0"/>
              </a:rPr>
              <a:t/>
            </a:r>
            <a:br>
              <a:rPr lang="en-IE" sz="2800" b="1" dirty="0">
                <a:solidFill>
                  <a:schemeClr val="bg2"/>
                </a:solidFill>
                <a:latin typeface="Arial" pitchFamily="34" charset="0"/>
              </a:rPr>
            </a:br>
            <a:endParaRPr lang="en-IE" sz="2800" b="1" dirty="0">
              <a:solidFill>
                <a:schemeClr val="bg2"/>
              </a:solidFill>
              <a:latin typeface="Arial" pitchFamily="34" charset="0"/>
            </a:endParaRPr>
          </a:p>
          <a:p>
            <a:pPr marL="514350" indent="-514350" algn="ctr">
              <a:spcBef>
                <a:spcPct val="50000"/>
              </a:spcBef>
            </a:pPr>
            <a:r>
              <a:rPr lang="hu-HU" sz="2800" b="1" dirty="0" smtClean="0">
                <a:solidFill>
                  <a:schemeClr val="bg2"/>
                </a:solidFill>
                <a:latin typeface="Arial" pitchFamily="34" charset="0"/>
              </a:rPr>
              <a:t>Arra vonatkozó szabályozás, hogy melyik élelmiszerféleségek és kapcsolódó termékek használhatóak fel biztonságos állati </a:t>
            </a:r>
            <a:r>
              <a:rPr lang="hu-HU" sz="2800" b="1" dirty="0" err="1" smtClean="0">
                <a:solidFill>
                  <a:schemeClr val="bg2"/>
                </a:solidFill>
                <a:latin typeface="Arial" pitchFamily="34" charset="0"/>
              </a:rPr>
              <a:t>takarményként</a:t>
            </a:r>
            <a:r>
              <a:rPr lang="hu-HU" sz="2800" b="1" dirty="0" smtClean="0">
                <a:solidFill>
                  <a:schemeClr val="bg2"/>
                </a:solidFill>
                <a:latin typeface="Arial" pitchFamily="34" charset="0"/>
              </a:rPr>
              <a:t>.</a:t>
            </a:r>
            <a:r>
              <a:rPr lang="en-IE" sz="2800" b="1" dirty="0" smtClean="0">
                <a:solidFill>
                  <a:schemeClr val="bg2"/>
                </a:solidFill>
                <a:latin typeface="Arial" pitchFamily="34" charset="0"/>
              </a:rPr>
              <a:t> </a:t>
            </a:r>
            <a:r>
              <a:rPr lang="en-IE" sz="2000" dirty="0">
                <a:solidFill>
                  <a:schemeClr val="bg2"/>
                </a:solidFill>
                <a:latin typeface="Arial" pitchFamily="34" charset="0"/>
              </a:rPr>
              <a:t/>
            </a:r>
            <a:br>
              <a:rPr lang="en-IE" sz="2000" dirty="0">
                <a:solidFill>
                  <a:schemeClr val="bg2"/>
                </a:solidFill>
                <a:latin typeface="Arial" pitchFamily="34" charset="0"/>
              </a:rPr>
            </a:br>
            <a:endParaRPr lang="en-IE" sz="2000" dirty="0">
              <a:solidFill>
                <a:schemeClr val="bg2"/>
              </a:solidFill>
              <a:latin typeface="Arial" pitchFamily="34" charset="0"/>
            </a:endParaRPr>
          </a:p>
          <a:p>
            <a:pPr marL="514350" indent="-514350" algn="ctr">
              <a:spcBef>
                <a:spcPct val="50000"/>
              </a:spcBef>
            </a:pPr>
            <a:endParaRPr lang="en-US" sz="3200" dirty="0">
              <a:solidFill>
                <a:schemeClr val="bg2"/>
              </a:solidFill>
              <a:latin typeface="Arial" pitchFamily="34" charset="0"/>
            </a:endParaRPr>
          </a:p>
        </p:txBody>
      </p:sp>
      <p:sp>
        <p:nvSpPr>
          <p:cNvPr id="65540" name="Line 8"/>
          <p:cNvSpPr>
            <a:spLocks noChangeShapeType="1"/>
          </p:cNvSpPr>
          <p:nvPr/>
        </p:nvSpPr>
        <p:spPr bwMode="auto">
          <a:xfrm>
            <a:off x="381000" y="1371600"/>
            <a:ext cx="8534400" cy="0"/>
          </a:xfrm>
          <a:prstGeom prst="line">
            <a:avLst/>
          </a:prstGeom>
          <a:noFill/>
          <a:ln w="9525">
            <a:solidFill>
              <a:srgbClr val="596171"/>
            </a:solidFill>
            <a:round/>
            <a:headEnd/>
            <a:tailEnd/>
          </a:ln>
        </p:spPr>
        <p:txBody>
          <a:bodyPr wrap="none" anchor="ctr"/>
          <a:lstStyle/>
          <a:p>
            <a:endParaRPr lang="hu-HU"/>
          </a:p>
        </p:txBody>
      </p:sp>
      <p:sp>
        <p:nvSpPr>
          <p:cNvPr id="65541" name="Text Box 5"/>
          <p:cNvSpPr txBox="1">
            <a:spLocks noChangeArrowheads="1"/>
          </p:cNvSpPr>
          <p:nvPr/>
        </p:nvSpPr>
        <p:spPr bwMode="auto">
          <a:xfrm>
            <a:off x="0" y="182563"/>
            <a:ext cx="8929688" cy="1077218"/>
          </a:xfrm>
          <a:prstGeom prst="rect">
            <a:avLst/>
          </a:prstGeom>
          <a:noFill/>
          <a:ln w="9525">
            <a:noFill/>
            <a:miter lim="800000"/>
            <a:headEnd/>
            <a:tailEnd/>
          </a:ln>
        </p:spPr>
        <p:txBody>
          <a:bodyPr>
            <a:spAutoFit/>
          </a:bodyPr>
          <a:lstStyle/>
          <a:p>
            <a:pPr lvl="1" algn="ctr"/>
            <a:r>
              <a:rPr lang="hu-HU" sz="3200" b="1" dirty="0" smtClean="0">
                <a:solidFill>
                  <a:srgbClr val="E86B50"/>
                </a:solidFill>
                <a:latin typeface="Arial" pitchFamily="34" charset="0"/>
              </a:rPr>
              <a:t>Állami szinten megjelenő eszközök a szabályozásra és befolyásolásra</a:t>
            </a:r>
            <a:endParaRPr lang="en-US" sz="32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8195" name="Text Box 5"/>
          <p:cNvSpPr txBox="1">
            <a:spLocks noChangeArrowheads="1"/>
          </p:cNvSpPr>
          <p:nvPr/>
        </p:nvSpPr>
        <p:spPr bwMode="auto">
          <a:xfrm>
            <a:off x="533400" y="1219200"/>
            <a:ext cx="8280400" cy="1384995"/>
          </a:xfrm>
          <a:prstGeom prst="rect">
            <a:avLst/>
          </a:prstGeom>
          <a:noFill/>
          <a:ln w="9525">
            <a:noFill/>
            <a:miter lim="800000"/>
            <a:headEnd/>
            <a:tailEnd/>
          </a:ln>
        </p:spPr>
        <p:txBody>
          <a:bodyPr>
            <a:spAutoFit/>
          </a:bodyPr>
          <a:lstStyle/>
          <a:p>
            <a:pPr>
              <a:spcBef>
                <a:spcPct val="50000"/>
              </a:spcBef>
            </a:pPr>
            <a:r>
              <a:rPr lang="hu-HU" sz="2800" dirty="0" smtClean="0">
                <a:solidFill>
                  <a:schemeClr val="bg2"/>
                </a:solidFill>
                <a:latin typeface="Arial" pitchFamily="34" charset="0"/>
              </a:rPr>
              <a:t>Az élelmiszerhulladékok csökkentése jó a gazdaságnak, az élelmiszerbiztonságnak, és az éghajlatnak is.</a:t>
            </a:r>
            <a:endParaRPr lang="en-US" sz="2800" dirty="0">
              <a:solidFill>
                <a:schemeClr val="bg2"/>
              </a:solidFill>
              <a:latin typeface="Arial" pitchFamily="34" charset="0"/>
            </a:endParaRPr>
          </a:p>
        </p:txBody>
      </p:sp>
      <p:sp>
        <p:nvSpPr>
          <p:cNvPr id="8196"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8197" name="Text Box 5"/>
          <p:cNvSpPr txBox="1">
            <a:spLocks noChangeArrowheads="1"/>
          </p:cNvSpPr>
          <p:nvPr/>
        </p:nvSpPr>
        <p:spPr bwMode="auto">
          <a:xfrm>
            <a:off x="0" y="182563"/>
            <a:ext cx="8929688" cy="584775"/>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Miért csökkentsük az élelmiszerhulladékot?</a:t>
            </a:r>
            <a:endParaRPr lang="en-US" sz="3200" b="1" dirty="0">
              <a:solidFill>
                <a:srgbClr val="17A3A5"/>
              </a:solidFill>
              <a:latin typeface="Arial" pitchFamily="34" charset="0"/>
            </a:endParaRPr>
          </a:p>
        </p:txBody>
      </p:sp>
      <p:sp>
        <p:nvSpPr>
          <p:cNvPr id="8198" name="Text Box 5"/>
          <p:cNvSpPr txBox="1">
            <a:spLocks noChangeArrowheads="1"/>
          </p:cNvSpPr>
          <p:nvPr/>
        </p:nvSpPr>
        <p:spPr bwMode="auto">
          <a:xfrm>
            <a:off x="457200" y="2590800"/>
            <a:ext cx="8280400" cy="3323987"/>
          </a:xfrm>
          <a:prstGeom prst="rect">
            <a:avLst/>
          </a:prstGeom>
          <a:noFill/>
          <a:ln w="9525">
            <a:noFill/>
            <a:miter lim="800000"/>
            <a:headEnd/>
            <a:tailEnd/>
          </a:ln>
        </p:spPr>
        <p:txBody>
          <a:bodyPr>
            <a:spAutoFit/>
          </a:bodyPr>
          <a:lstStyle/>
          <a:p>
            <a:pPr marL="192088" indent="-192088">
              <a:spcBef>
                <a:spcPct val="50000"/>
              </a:spcBef>
              <a:buClr>
                <a:schemeClr val="hlink"/>
              </a:buClr>
              <a:buFont typeface="Arial" pitchFamily="34" charset="0"/>
              <a:buChar char="•"/>
              <a:tabLst>
                <a:tab pos="384175" algn="l"/>
              </a:tabLst>
            </a:pPr>
            <a:r>
              <a:rPr lang="hu-HU" sz="2800" dirty="0" smtClean="0">
                <a:solidFill>
                  <a:schemeClr val="bg2"/>
                </a:solidFill>
                <a:latin typeface="Arial" pitchFamily="34" charset="0"/>
              </a:rPr>
              <a:t>Az élelmiszerhulladékok csökkentésének költségei relatív alacsonyak, mégis határozott előnyöket teremtenek.</a:t>
            </a:r>
            <a:r>
              <a:rPr lang="en-IE" sz="2800" dirty="0" smtClean="0">
                <a:solidFill>
                  <a:schemeClr val="bg2"/>
                </a:solidFill>
                <a:latin typeface="Arial" pitchFamily="34" charset="0"/>
              </a:rPr>
              <a:t> </a:t>
            </a:r>
            <a:endParaRPr lang="en-IE" sz="2800" dirty="0">
              <a:solidFill>
                <a:schemeClr val="bg2"/>
              </a:solidFill>
              <a:latin typeface="Arial" pitchFamily="34" charset="0"/>
            </a:endParaRPr>
          </a:p>
          <a:p>
            <a:pPr marL="192088" indent="-192088">
              <a:spcBef>
                <a:spcPct val="50000"/>
              </a:spcBef>
              <a:buClr>
                <a:schemeClr val="hlink"/>
              </a:buClr>
              <a:buFont typeface="Arial" pitchFamily="34" charset="0"/>
              <a:buChar char="•"/>
              <a:tabLst>
                <a:tab pos="384175" algn="l"/>
              </a:tabLst>
            </a:pPr>
            <a:r>
              <a:rPr lang="hu-HU" sz="2800" dirty="0" smtClean="0">
                <a:solidFill>
                  <a:schemeClr val="bg2"/>
                </a:solidFill>
                <a:latin typeface="Arial" pitchFamily="34" charset="0"/>
              </a:rPr>
              <a:t>A kisebb mennyiségű élelmiszerhulladék nagyobb hatékonysághoz vezet, magasabb termelékenységhez és ez az üvegházhatású gázok csökkenését is eredményezi.</a:t>
            </a:r>
            <a:endParaRPr lang="en-US" sz="2800" dirty="0">
              <a:solidFill>
                <a:schemeClr val="bg2"/>
              </a:solidFill>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6563" name="Text Box 11"/>
          <p:cNvSpPr txBox="1">
            <a:spLocks noChangeArrowheads="1"/>
          </p:cNvSpPr>
          <p:nvPr/>
        </p:nvSpPr>
        <p:spPr bwMode="auto">
          <a:xfrm>
            <a:off x="107504" y="1331020"/>
            <a:ext cx="8822184" cy="4455066"/>
          </a:xfrm>
          <a:prstGeom prst="rect">
            <a:avLst/>
          </a:prstGeom>
          <a:noFill/>
          <a:ln w="9525">
            <a:noFill/>
            <a:miter lim="800000"/>
            <a:headEnd/>
            <a:tailEnd/>
          </a:ln>
        </p:spPr>
        <p:txBody>
          <a:bodyPr wrap="square">
            <a:spAutoFit/>
          </a:bodyPr>
          <a:lstStyle/>
          <a:p>
            <a:pPr marL="33338" indent="-33338" algn="just">
              <a:spcBef>
                <a:spcPct val="50000"/>
              </a:spcBef>
            </a:pPr>
            <a:r>
              <a:rPr lang="hu-HU" sz="2100" dirty="0" smtClean="0">
                <a:solidFill>
                  <a:schemeClr val="bg2"/>
                </a:solidFill>
                <a:latin typeface="Arial" pitchFamily="34" charset="0"/>
              </a:rPr>
              <a:t>Miközben egyértelmű aggályok vannak az élelmiszerek túlcsomagolásával kapcsolatban, a megfelelő csomagolástechnikával és modern csomagolóanyagokkal jelentősen csökkenthető az élelmiszerhulladékok mennyisége</a:t>
            </a:r>
            <a:r>
              <a:rPr lang="hu-HU" sz="2100" dirty="0" smtClean="0">
                <a:solidFill>
                  <a:schemeClr val="bg2"/>
                </a:solidFill>
                <a:latin typeface="Arial" pitchFamily="34" charset="0"/>
              </a:rPr>
              <a:t>: megvédhető az áru a sérülésektől, szennyeződésektől, meghosszabbítható a polcon tarthatósági idő, stb.</a:t>
            </a:r>
            <a:r>
              <a:rPr lang="en-IE" sz="2100" dirty="0" smtClean="0">
                <a:solidFill>
                  <a:schemeClr val="bg2"/>
                </a:solidFill>
                <a:latin typeface="Arial" pitchFamily="34" charset="0"/>
              </a:rPr>
              <a:t> </a:t>
            </a:r>
            <a:endParaRPr lang="en-IE" sz="2100" dirty="0">
              <a:solidFill>
                <a:schemeClr val="bg2"/>
              </a:solidFill>
              <a:latin typeface="Arial" pitchFamily="34" charset="0"/>
            </a:endParaRPr>
          </a:p>
          <a:p>
            <a:pPr marL="33338" indent="-33338" algn="just">
              <a:spcBef>
                <a:spcPct val="50000"/>
              </a:spcBef>
            </a:pPr>
            <a:r>
              <a:rPr lang="hu-HU" sz="2100" dirty="0" smtClean="0">
                <a:solidFill>
                  <a:schemeClr val="bg2"/>
                </a:solidFill>
                <a:latin typeface="Arial" pitchFamily="34" charset="0"/>
              </a:rPr>
              <a:t>A tisztán csomagolóanyag csökkentésre fókuszáló akciók és irányvonalak nem várt következményekkel járhatnak, ha nem veszik figyelembe a csomagolások pazarlás-csökkentő funkcióját.</a:t>
            </a:r>
            <a:r>
              <a:rPr lang="en-IE" sz="2100" dirty="0" smtClean="0">
                <a:solidFill>
                  <a:schemeClr val="bg2"/>
                </a:solidFill>
                <a:latin typeface="Arial" pitchFamily="34" charset="0"/>
              </a:rPr>
              <a:t> </a:t>
            </a:r>
            <a:r>
              <a:rPr lang="hu-HU" sz="2100" dirty="0" smtClean="0">
                <a:solidFill>
                  <a:schemeClr val="bg2"/>
                </a:solidFill>
                <a:latin typeface="Arial" pitchFamily="34" charset="0"/>
              </a:rPr>
              <a:t>A csomagolásokat érintő kommunikáció tehát kiegyensúlyozott kell, hogy legyen, hogy biztosítsuk a fogyasztók által megvásárolt előrecsomagolt élelmiszerek legelőnyösebb arányát, miközben biztosítjuk a csomagolóanyagok újrahasznosítását a jövőbeni káros hatások csökkentése érdekében.</a:t>
            </a:r>
            <a:endParaRPr lang="en-US" sz="2100" dirty="0">
              <a:solidFill>
                <a:schemeClr val="bg2"/>
              </a:solidFill>
              <a:latin typeface="Arial" pitchFamily="34" charset="0"/>
            </a:endParaRPr>
          </a:p>
        </p:txBody>
      </p:sp>
      <p:sp>
        <p:nvSpPr>
          <p:cNvPr id="66564" name="Line 8"/>
          <p:cNvSpPr>
            <a:spLocks noChangeShapeType="1"/>
          </p:cNvSpPr>
          <p:nvPr/>
        </p:nvSpPr>
        <p:spPr bwMode="auto">
          <a:xfrm>
            <a:off x="381000" y="1295400"/>
            <a:ext cx="8534400" cy="0"/>
          </a:xfrm>
          <a:prstGeom prst="line">
            <a:avLst/>
          </a:prstGeom>
          <a:noFill/>
          <a:ln w="9525">
            <a:solidFill>
              <a:srgbClr val="596171"/>
            </a:solidFill>
            <a:round/>
            <a:headEnd/>
            <a:tailEnd/>
          </a:ln>
        </p:spPr>
        <p:txBody>
          <a:bodyPr wrap="none" anchor="ctr"/>
          <a:lstStyle/>
          <a:p>
            <a:endParaRPr lang="hu-HU"/>
          </a:p>
        </p:txBody>
      </p:sp>
      <p:sp>
        <p:nvSpPr>
          <p:cNvPr id="66565" name="Text Box 5"/>
          <p:cNvSpPr txBox="1">
            <a:spLocks noChangeArrowheads="1"/>
          </p:cNvSpPr>
          <p:nvPr/>
        </p:nvSpPr>
        <p:spPr bwMode="auto">
          <a:xfrm>
            <a:off x="0" y="182563"/>
            <a:ext cx="8929688" cy="1077218"/>
          </a:xfrm>
          <a:prstGeom prst="rect">
            <a:avLst/>
          </a:prstGeom>
          <a:noFill/>
          <a:ln w="9525">
            <a:noFill/>
            <a:miter lim="800000"/>
            <a:headEnd/>
            <a:tailEnd/>
          </a:ln>
        </p:spPr>
        <p:txBody>
          <a:bodyPr>
            <a:spAutoFit/>
          </a:bodyPr>
          <a:lstStyle/>
          <a:p>
            <a:pPr lvl="1" algn="ctr"/>
            <a:r>
              <a:rPr lang="hu-HU" sz="3200" b="1" dirty="0" smtClean="0">
                <a:solidFill>
                  <a:srgbClr val="E86B50"/>
                </a:solidFill>
                <a:latin typeface="Arial" pitchFamily="34" charset="0"/>
              </a:rPr>
              <a:t>Szabályozási stratégia</a:t>
            </a:r>
            <a:r>
              <a:rPr lang="en-IE" sz="3200" dirty="0" smtClean="0">
                <a:solidFill>
                  <a:srgbClr val="596171"/>
                </a:solidFill>
                <a:latin typeface="Arial" pitchFamily="34" charset="0"/>
              </a:rPr>
              <a:t> </a:t>
            </a:r>
            <a:r>
              <a:rPr lang="hu-HU" sz="3200" dirty="0" smtClean="0">
                <a:solidFill>
                  <a:srgbClr val="596171"/>
                </a:solidFill>
                <a:latin typeface="Arial" pitchFamily="34" charset="0"/>
              </a:rPr>
              <a:t>az </a:t>
            </a:r>
            <a:r>
              <a:rPr lang="hu-HU" sz="3200" b="1" dirty="0" smtClean="0">
                <a:solidFill>
                  <a:srgbClr val="E86B50"/>
                </a:solidFill>
                <a:latin typeface="Arial" pitchFamily="34" charset="0"/>
              </a:rPr>
              <a:t>élelmiszerek csomagolásá</a:t>
            </a:r>
            <a:r>
              <a:rPr lang="hu-HU" sz="3200" dirty="0">
                <a:solidFill>
                  <a:srgbClr val="596171"/>
                </a:solidFill>
                <a:latin typeface="Arial" pitchFamily="34" charset="0"/>
              </a:rPr>
              <a:t>val</a:t>
            </a:r>
            <a:r>
              <a:rPr lang="hu-HU" sz="3200" b="1" dirty="0" smtClean="0">
                <a:solidFill>
                  <a:srgbClr val="E86B50"/>
                </a:solidFill>
                <a:latin typeface="Arial" pitchFamily="34" charset="0"/>
              </a:rPr>
              <a:t> </a:t>
            </a:r>
            <a:r>
              <a:rPr lang="hu-HU" sz="3200" dirty="0">
                <a:solidFill>
                  <a:srgbClr val="596171"/>
                </a:solidFill>
                <a:latin typeface="Arial" pitchFamily="34" charset="0"/>
              </a:rPr>
              <a:t>kapcsolatban</a:t>
            </a:r>
            <a:endParaRPr lang="en-US" sz="3200" dirty="0">
              <a:solidFill>
                <a:srgbClr val="596171"/>
              </a:solidFill>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6"/>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7587" name="Text Box 11"/>
          <p:cNvSpPr txBox="1">
            <a:spLocks noChangeArrowheads="1"/>
          </p:cNvSpPr>
          <p:nvPr/>
        </p:nvSpPr>
        <p:spPr bwMode="auto">
          <a:xfrm>
            <a:off x="197644" y="1628800"/>
            <a:ext cx="8534400" cy="4401205"/>
          </a:xfrm>
          <a:prstGeom prst="rect">
            <a:avLst/>
          </a:prstGeom>
          <a:noFill/>
          <a:ln w="9525">
            <a:noFill/>
            <a:miter lim="800000"/>
            <a:headEnd/>
            <a:tailEnd/>
          </a:ln>
        </p:spPr>
        <p:txBody>
          <a:bodyPr>
            <a:spAutoFit/>
          </a:bodyPr>
          <a:lstStyle/>
          <a:p>
            <a:pPr marL="514350" indent="-514350" algn="ctr">
              <a:spcBef>
                <a:spcPct val="50000"/>
              </a:spcBef>
            </a:pPr>
            <a:r>
              <a:rPr lang="hu-HU" sz="2000" dirty="0" smtClean="0">
                <a:solidFill>
                  <a:schemeClr val="bg2"/>
                </a:solidFill>
                <a:latin typeface="Arial" pitchFamily="34" charset="0"/>
              </a:rPr>
              <a:t>Az élelmiszerek jelölésének fő oka, hogy tájékoztassuk a fogyasztókat a tápérték információkról, és az élelmiszerek biztonságos tárolásának, elfogyasztásának körülményeiről, ezzel kapcsolatos instrukciókról. Emellett azonban számos olyan információ is szerepelhet a feltüntetettek között, amely a leghatékonyabb és legkevesebb pazarlást elősegítő felhasználáshoz szükségesek. </a:t>
            </a:r>
            <a:r>
              <a:rPr lang="hu-HU" sz="2000" dirty="0" smtClean="0">
                <a:solidFill>
                  <a:schemeClr val="bg2"/>
                </a:solidFill>
                <a:latin typeface="Arial" pitchFamily="34" charset="0"/>
              </a:rPr>
              <a:t>Így fontos a pontos és egyértelmű, lehetőség szerint pontos dátumként megjelenő minőség megőrzési idő feltüntetése, a termék fagyaszthatóságának jelölése valamint a leghosszabb felhasználhatóság érdekében javasolt tárolási mód megismertetése a fogyasztóval.</a:t>
            </a:r>
            <a:endParaRPr lang="en-IE" sz="1100" dirty="0">
              <a:solidFill>
                <a:schemeClr val="bg2"/>
              </a:solidFill>
              <a:latin typeface="Arial" pitchFamily="34" charset="0"/>
            </a:endParaRPr>
          </a:p>
          <a:p>
            <a:pPr marL="514350" indent="-514350" algn="ctr">
              <a:spcBef>
                <a:spcPct val="50000"/>
              </a:spcBef>
            </a:pPr>
            <a:r>
              <a:rPr lang="hu-HU" sz="2000" dirty="0" smtClean="0">
                <a:solidFill>
                  <a:schemeClr val="bg2"/>
                </a:solidFill>
                <a:latin typeface="Arial" pitchFamily="34" charset="0"/>
              </a:rPr>
              <a:t>A jelölések között megtaláljuk a kötelező és az ajánlott elemeket is.</a:t>
            </a:r>
            <a:r>
              <a:rPr lang="en-IE" sz="2000" dirty="0">
                <a:solidFill>
                  <a:schemeClr val="bg2"/>
                </a:solidFill>
                <a:latin typeface="Arial" pitchFamily="34" charset="0"/>
              </a:rPr>
              <a:t/>
            </a:r>
            <a:br>
              <a:rPr lang="en-IE" sz="2000" dirty="0">
                <a:solidFill>
                  <a:schemeClr val="bg2"/>
                </a:solidFill>
                <a:latin typeface="Arial" pitchFamily="34" charset="0"/>
              </a:rPr>
            </a:br>
            <a:endParaRPr lang="en-IE" sz="2000" dirty="0">
              <a:solidFill>
                <a:schemeClr val="bg2"/>
              </a:solidFill>
              <a:latin typeface="Arial" pitchFamily="34" charset="0"/>
            </a:endParaRPr>
          </a:p>
          <a:p>
            <a:pPr marL="514350" indent="-514350" algn="ctr">
              <a:spcBef>
                <a:spcPct val="50000"/>
              </a:spcBef>
            </a:pPr>
            <a:endParaRPr lang="en-US" sz="2000" dirty="0">
              <a:solidFill>
                <a:schemeClr val="bg2"/>
              </a:solidFill>
              <a:latin typeface="Arial" pitchFamily="34" charset="0"/>
            </a:endParaRPr>
          </a:p>
        </p:txBody>
      </p:sp>
      <p:sp>
        <p:nvSpPr>
          <p:cNvPr id="67588" name="Line 8"/>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67589" name="Text Box 5"/>
          <p:cNvSpPr txBox="1">
            <a:spLocks noChangeArrowheads="1"/>
          </p:cNvSpPr>
          <p:nvPr/>
        </p:nvSpPr>
        <p:spPr bwMode="auto">
          <a:xfrm>
            <a:off x="0" y="0"/>
            <a:ext cx="8929688" cy="954107"/>
          </a:xfrm>
          <a:prstGeom prst="rect">
            <a:avLst/>
          </a:prstGeom>
          <a:noFill/>
          <a:ln w="9525">
            <a:noFill/>
            <a:miter lim="800000"/>
            <a:headEnd/>
            <a:tailEnd/>
          </a:ln>
        </p:spPr>
        <p:txBody>
          <a:bodyPr>
            <a:spAutoFit/>
          </a:bodyPr>
          <a:lstStyle/>
          <a:p>
            <a:pPr marL="342900" indent="-342900" algn="ctr">
              <a:spcBef>
                <a:spcPct val="50000"/>
              </a:spcBef>
            </a:pPr>
            <a:r>
              <a:rPr lang="en-IE" sz="2800" b="1" dirty="0">
                <a:solidFill>
                  <a:srgbClr val="E86B50"/>
                </a:solidFill>
                <a:latin typeface="Arial" pitchFamily="34" charset="0"/>
              </a:rPr>
              <a:t> </a:t>
            </a:r>
            <a:r>
              <a:rPr lang="hu-HU" sz="2800" b="1" dirty="0" smtClean="0">
                <a:solidFill>
                  <a:srgbClr val="E86B50"/>
                </a:solidFill>
                <a:latin typeface="Arial" pitchFamily="34" charset="0"/>
              </a:rPr>
              <a:t>Élelmiszerek címkézése </a:t>
            </a:r>
            <a:r>
              <a:rPr lang="en-IE" sz="2800" dirty="0" smtClean="0">
                <a:solidFill>
                  <a:srgbClr val="596171"/>
                </a:solidFill>
                <a:latin typeface="Arial" pitchFamily="34" charset="0"/>
              </a:rPr>
              <a:t>&amp;</a:t>
            </a:r>
            <a:r>
              <a:rPr lang="en-IE" sz="2800" b="1" dirty="0" smtClean="0">
                <a:solidFill>
                  <a:srgbClr val="E86B50"/>
                </a:solidFill>
                <a:latin typeface="Arial" pitchFamily="34" charset="0"/>
              </a:rPr>
              <a:t> </a:t>
            </a:r>
            <a:r>
              <a:rPr lang="hu-HU" sz="2800" b="1" dirty="0" smtClean="0">
                <a:solidFill>
                  <a:srgbClr val="E86B50"/>
                </a:solidFill>
                <a:latin typeface="Arial" pitchFamily="34" charset="0"/>
              </a:rPr>
              <a:t>higiéniai és élelmiszerbiztonsági szabályozások</a:t>
            </a:r>
            <a:endParaRPr lang="en-IE" sz="2800" b="1" dirty="0">
              <a:solidFill>
                <a:srgbClr val="E86B50"/>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5"/>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9219" name="Text Box 5"/>
          <p:cNvSpPr txBox="1">
            <a:spLocks noChangeArrowheads="1"/>
          </p:cNvSpPr>
          <p:nvPr/>
        </p:nvSpPr>
        <p:spPr bwMode="auto">
          <a:xfrm>
            <a:off x="403225" y="1124744"/>
            <a:ext cx="8283575" cy="4293483"/>
          </a:xfrm>
          <a:prstGeom prst="rect">
            <a:avLst/>
          </a:prstGeom>
          <a:noFill/>
          <a:ln w="9525">
            <a:noFill/>
            <a:miter lim="800000"/>
            <a:headEnd/>
            <a:tailEnd/>
          </a:ln>
        </p:spPr>
        <p:txBody>
          <a:bodyPr wrap="square">
            <a:spAutoFit/>
          </a:bodyPr>
          <a:lstStyle/>
          <a:p>
            <a:pPr algn="ctr">
              <a:spcBef>
                <a:spcPct val="50000"/>
              </a:spcBef>
            </a:pPr>
            <a:r>
              <a:rPr lang="hu-HU" sz="2600" dirty="0" smtClean="0">
                <a:solidFill>
                  <a:schemeClr val="bg2"/>
                </a:solidFill>
                <a:latin typeface="Arial" pitchFamily="34" charset="0"/>
              </a:rPr>
              <a:t>Ahogyan otthon keletkezik élelmiszerhulladék, ugyanúgy számos, még fogyasztható élelmiszer végzi a kukában anélkül, hogy valaha is elért volna a fogyasztókhoz, ezt nevezzük maradék élelmiszernek (előállításból, kereskedelemből)</a:t>
            </a:r>
          </a:p>
          <a:p>
            <a:pPr algn="ctr">
              <a:spcBef>
                <a:spcPct val="50000"/>
              </a:spcBef>
            </a:pPr>
            <a:r>
              <a:rPr lang="en-IE" sz="2600" dirty="0" smtClean="0">
                <a:solidFill>
                  <a:schemeClr val="bg2"/>
                </a:solidFill>
                <a:latin typeface="Arial" pitchFamily="34" charset="0"/>
              </a:rPr>
              <a:t> </a:t>
            </a:r>
            <a:r>
              <a:rPr lang="hu-HU" sz="2600" dirty="0" smtClean="0">
                <a:solidFill>
                  <a:schemeClr val="bg2"/>
                </a:solidFill>
                <a:latin typeface="Arial" pitchFamily="34" charset="0"/>
              </a:rPr>
              <a:t>Ennek okai többek között a rövid szavatossági idő, a túltermelés, a szállítási késések, leállított termelési folyamatok, szabványon kívüli gyümölcsök és zöldségek</a:t>
            </a:r>
            <a:r>
              <a:rPr lang="en-IE" sz="2600" dirty="0" smtClean="0">
                <a:solidFill>
                  <a:schemeClr val="bg2"/>
                </a:solidFill>
                <a:latin typeface="Arial" pitchFamily="34" charset="0"/>
              </a:rPr>
              <a:t>, </a:t>
            </a:r>
            <a:r>
              <a:rPr lang="hu-HU" sz="2600" dirty="0" smtClean="0">
                <a:solidFill>
                  <a:schemeClr val="bg2"/>
                </a:solidFill>
                <a:latin typeface="Arial" pitchFamily="34" charset="0"/>
              </a:rPr>
              <a:t>szolgáltatási szektorból származó el nem adott termékek</a:t>
            </a:r>
            <a:r>
              <a:rPr lang="en-IE" sz="2600" dirty="0" smtClean="0">
                <a:solidFill>
                  <a:schemeClr val="bg2"/>
                </a:solidFill>
                <a:latin typeface="Arial" pitchFamily="34" charset="0"/>
              </a:rPr>
              <a:t>.</a:t>
            </a:r>
            <a:endParaRPr lang="en-US" sz="2600" dirty="0">
              <a:solidFill>
                <a:schemeClr val="bg2"/>
              </a:solidFill>
              <a:latin typeface="Arial" pitchFamily="34" charset="0"/>
            </a:endParaRPr>
          </a:p>
        </p:txBody>
      </p:sp>
      <p:sp>
        <p:nvSpPr>
          <p:cNvPr id="9220" name="Line 4"/>
          <p:cNvSpPr>
            <a:spLocks noChangeShapeType="1"/>
          </p:cNvSpPr>
          <p:nvPr/>
        </p:nvSpPr>
        <p:spPr bwMode="auto">
          <a:xfrm>
            <a:off x="381000" y="914400"/>
            <a:ext cx="8534400" cy="0"/>
          </a:xfrm>
          <a:prstGeom prst="line">
            <a:avLst/>
          </a:prstGeom>
          <a:noFill/>
          <a:ln w="9525">
            <a:solidFill>
              <a:srgbClr val="596171"/>
            </a:solidFill>
            <a:round/>
            <a:headEnd/>
            <a:tailEnd/>
          </a:ln>
        </p:spPr>
        <p:txBody>
          <a:bodyPr wrap="none" anchor="ctr"/>
          <a:lstStyle/>
          <a:p>
            <a:endParaRPr lang="hu-HU"/>
          </a:p>
        </p:txBody>
      </p:sp>
      <p:sp>
        <p:nvSpPr>
          <p:cNvPr id="9221" name="Text Box 5"/>
          <p:cNvSpPr txBox="1">
            <a:spLocks noChangeArrowheads="1"/>
          </p:cNvSpPr>
          <p:nvPr/>
        </p:nvSpPr>
        <p:spPr bwMode="auto">
          <a:xfrm>
            <a:off x="0" y="182563"/>
            <a:ext cx="8929688" cy="579437"/>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Az élelmiszerhulladékok fajtái</a:t>
            </a:r>
            <a:endParaRPr lang="en-US" sz="3200" b="1" dirty="0">
              <a:solidFill>
                <a:srgbClr val="17A3A5"/>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5"/>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10243" name="Line 7"/>
          <p:cNvSpPr>
            <a:spLocks noChangeShapeType="1"/>
          </p:cNvSpPr>
          <p:nvPr/>
        </p:nvSpPr>
        <p:spPr bwMode="auto">
          <a:xfrm>
            <a:off x="381000" y="1219200"/>
            <a:ext cx="8534400" cy="0"/>
          </a:xfrm>
          <a:prstGeom prst="line">
            <a:avLst/>
          </a:prstGeom>
          <a:noFill/>
          <a:ln w="9525">
            <a:solidFill>
              <a:srgbClr val="596171"/>
            </a:solidFill>
            <a:round/>
            <a:headEnd/>
            <a:tailEnd/>
          </a:ln>
        </p:spPr>
        <p:txBody>
          <a:bodyPr wrap="none" anchor="ctr"/>
          <a:lstStyle/>
          <a:p>
            <a:endParaRPr lang="hu-HU"/>
          </a:p>
        </p:txBody>
      </p:sp>
      <p:sp>
        <p:nvSpPr>
          <p:cNvPr id="10244" name="Text Box 5"/>
          <p:cNvSpPr txBox="1">
            <a:spLocks noChangeArrowheads="1"/>
          </p:cNvSpPr>
          <p:nvPr/>
        </p:nvSpPr>
        <p:spPr bwMode="auto">
          <a:xfrm>
            <a:off x="0" y="182563"/>
            <a:ext cx="8929688" cy="976312"/>
          </a:xfrm>
          <a:prstGeom prst="rect">
            <a:avLst/>
          </a:prstGeom>
          <a:noFill/>
          <a:ln w="9525">
            <a:noFill/>
            <a:miter lim="800000"/>
            <a:headEnd/>
            <a:tailEnd/>
          </a:ln>
        </p:spPr>
        <p:txBody>
          <a:bodyPr>
            <a:spAutoFit/>
          </a:bodyPr>
          <a:lstStyle/>
          <a:p>
            <a:pPr marL="342900" indent="-342900" algn="ctr">
              <a:spcBef>
                <a:spcPct val="50000"/>
              </a:spcBef>
            </a:pPr>
            <a:r>
              <a:rPr lang="hu-HU" sz="3200" b="1" dirty="0" smtClean="0">
                <a:solidFill>
                  <a:srgbClr val="17A3A5"/>
                </a:solidFill>
                <a:latin typeface="Arial" pitchFamily="34" charset="0"/>
              </a:rPr>
              <a:t>Az élelmiszerhulladékok fajtái</a:t>
            </a:r>
            <a:endParaRPr lang="en-US" sz="3200" b="1" dirty="0" smtClean="0">
              <a:solidFill>
                <a:srgbClr val="17A3A5"/>
              </a:solidFill>
              <a:latin typeface="Arial" pitchFamily="34" charset="0"/>
            </a:endParaRPr>
          </a:p>
          <a:p>
            <a:pPr lvl="1" algn="ctr"/>
            <a:r>
              <a:rPr lang="en-US" sz="2600" dirty="0" smtClean="0">
                <a:solidFill>
                  <a:srgbClr val="596171"/>
                </a:solidFill>
                <a:latin typeface="Arial" pitchFamily="34" charset="0"/>
              </a:rPr>
              <a:t> </a:t>
            </a:r>
            <a:r>
              <a:rPr lang="en-US" sz="2600" dirty="0">
                <a:solidFill>
                  <a:srgbClr val="596171"/>
                </a:solidFill>
                <a:latin typeface="Arial" pitchFamily="34" charset="0"/>
              </a:rPr>
              <a:t>3 </a:t>
            </a:r>
            <a:r>
              <a:rPr lang="hu-HU" sz="2600" dirty="0" smtClean="0">
                <a:solidFill>
                  <a:srgbClr val="596171"/>
                </a:solidFill>
                <a:latin typeface="Arial" pitchFamily="34" charset="0"/>
              </a:rPr>
              <a:t>fő típus</a:t>
            </a:r>
            <a:endParaRPr lang="en-US" sz="2600" b="1" dirty="0">
              <a:solidFill>
                <a:srgbClr val="17A3A5"/>
              </a:solidFill>
              <a:latin typeface="Arial" pitchFamily="34" charset="0"/>
            </a:endParaRPr>
          </a:p>
        </p:txBody>
      </p:sp>
      <p:pic>
        <p:nvPicPr>
          <p:cNvPr id="10245" name="Picture 15" descr="pie 1"/>
          <p:cNvPicPr>
            <a:picLocks noChangeAspect="1" noChangeArrowheads="1"/>
          </p:cNvPicPr>
          <p:nvPr/>
        </p:nvPicPr>
        <p:blipFill>
          <a:blip r:embed="rId4" cstate="print"/>
          <a:srcRect/>
          <a:stretch>
            <a:fillRect/>
          </a:stretch>
        </p:blipFill>
        <p:spPr bwMode="auto">
          <a:xfrm>
            <a:off x="2209800" y="1676400"/>
            <a:ext cx="4724400" cy="3848100"/>
          </a:xfrm>
          <a:prstGeom prst="rect">
            <a:avLst/>
          </a:prstGeom>
          <a:noFill/>
          <a:ln w="9525">
            <a:noFill/>
            <a:miter lim="800000"/>
            <a:headEnd/>
            <a:tailEnd/>
          </a:ln>
        </p:spPr>
      </p:pic>
      <p:sp>
        <p:nvSpPr>
          <p:cNvPr id="10246" name="Rectangle 16"/>
          <p:cNvSpPr>
            <a:spLocks noChangeArrowheads="1"/>
          </p:cNvSpPr>
          <p:nvPr/>
        </p:nvSpPr>
        <p:spPr bwMode="auto">
          <a:xfrm>
            <a:off x="6934200" y="1676400"/>
            <a:ext cx="2102296" cy="646331"/>
          </a:xfrm>
          <a:prstGeom prst="rect">
            <a:avLst/>
          </a:prstGeom>
          <a:noFill/>
          <a:ln w="9525">
            <a:noFill/>
            <a:miter lim="800000"/>
            <a:headEnd/>
            <a:tailEnd/>
          </a:ln>
        </p:spPr>
        <p:txBody>
          <a:bodyPr wrap="square">
            <a:spAutoFit/>
          </a:bodyPr>
          <a:lstStyle/>
          <a:p>
            <a:r>
              <a:rPr lang="en-IE" sz="1800" dirty="0">
                <a:solidFill>
                  <a:srgbClr val="596171"/>
                </a:solidFill>
                <a:latin typeface="Arial" pitchFamily="34" charset="0"/>
              </a:rPr>
              <a:t>60% </a:t>
            </a:r>
            <a:r>
              <a:rPr lang="hu-HU" sz="1800" dirty="0" smtClean="0">
                <a:solidFill>
                  <a:srgbClr val="596171"/>
                </a:solidFill>
                <a:latin typeface="Arial" pitchFamily="34" charset="0"/>
              </a:rPr>
              <a:t>Elkerülhető élelmiszerhulladék</a:t>
            </a:r>
            <a:endParaRPr lang="en-US" sz="1800" dirty="0">
              <a:solidFill>
                <a:srgbClr val="596171"/>
              </a:solidFill>
              <a:latin typeface="Arial" pitchFamily="34" charset="0"/>
            </a:endParaRPr>
          </a:p>
        </p:txBody>
      </p:sp>
      <p:sp>
        <p:nvSpPr>
          <p:cNvPr id="10247" name="Rectangle 17"/>
          <p:cNvSpPr>
            <a:spLocks noChangeArrowheads="1"/>
          </p:cNvSpPr>
          <p:nvPr/>
        </p:nvSpPr>
        <p:spPr bwMode="auto">
          <a:xfrm>
            <a:off x="323528" y="4725144"/>
            <a:ext cx="2458616" cy="923330"/>
          </a:xfrm>
          <a:prstGeom prst="rect">
            <a:avLst/>
          </a:prstGeom>
          <a:noFill/>
          <a:ln w="9525">
            <a:noFill/>
            <a:miter lim="800000"/>
            <a:headEnd/>
            <a:tailEnd/>
          </a:ln>
        </p:spPr>
        <p:txBody>
          <a:bodyPr wrap="square">
            <a:spAutoFit/>
          </a:bodyPr>
          <a:lstStyle/>
          <a:p>
            <a:r>
              <a:rPr lang="en-IE" sz="1800" dirty="0">
                <a:solidFill>
                  <a:srgbClr val="596171"/>
                </a:solidFill>
                <a:latin typeface="Arial" pitchFamily="34" charset="0"/>
              </a:rPr>
              <a:t>20% </a:t>
            </a:r>
            <a:r>
              <a:rPr lang="hu-HU" sz="1800" dirty="0" smtClean="0">
                <a:solidFill>
                  <a:srgbClr val="596171"/>
                </a:solidFill>
                <a:latin typeface="Arial" pitchFamily="34" charset="0"/>
              </a:rPr>
              <a:t>Potenciálisan elkerülhető élelmiszerhulladék</a:t>
            </a:r>
            <a:endParaRPr lang="en-US" sz="1800" dirty="0">
              <a:solidFill>
                <a:srgbClr val="596171"/>
              </a:solidFill>
              <a:latin typeface="Arial" pitchFamily="34" charset="0"/>
            </a:endParaRPr>
          </a:p>
        </p:txBody>
      </p:sp>
      <p:sp>
        <p:nvSpPr>
          <p:cNvPr id="10248" name="Rectangle 18"/>
          <p:cNvSpPr>
            <a:spLocks noChangeArrowheads="1"/>
          </p:cNvSpPr>
          <p:nvPr/>
        </p:nvSpPr>
        <p:spPr bwMode="auto">
          <a:xfrm>
            <a:off x="251520" y="1556792"/>
            <a:ext cx="2376264" cy="646331"/>
          </a:xfrm>
          <a:prstGeom prst="rect">
            <a:avLst/>
          </a:prstGeom>
          <a:noFill/>
          <a:ln w="9525">
            <a:noFill/>
            <a:miter lim="800000"/>
            <a:headEnd/>
            <a:tailEnd/>
          </a:ln>
        </p:spPr>
        <p:txBody>
          <a:bodyPr wrap="square">
            <a:spAutoFit/>
          </a:bodyPr>
          <a:lstStyle/>
          <a:p>
            <a:r>
              <a:rPr lang="en-IE" sz="1800" dirty="0">
                <a:solidFill>
                  <a:srgbClr val="596171"/>
                </a:solidFill>
                <a:latin typeface="Arial" pitchFamily="34" charset="0"/>
              </a:rPr>
              <a:t>20% </a:t>
            </a:r>
            <a:r>
              <a:rPr lang="hu-HU" sz="1800" dirty="0" smtClean="0">
                <a:solidFill>
                  <a:srgbClr val="596171"/>
                </a:solidFill>
                <a:latin typeface="Arial" pitchFamily="34" charset="0"/>
              </a:rPr>
              <a:t>Elkerülhetetlen élelmiszerhulladék</a:t>
            </a:r>
            <a:endParaRPr lang="en-US" sz="1800" dirty="0">
              <a:solidFill>
                <a:srgbClr val="596171"/>
              </a:solidFill>
              <a:latin typeface="Arial" pitchFamily="34" charset="0"/>
            </a:endParaRPr>
          </a:p>
        </p:txBody>
      </p:sp>
      <p:sp>
        <p:nvSpPr>
          <p:cNvPr id="10249" name="Line 19"/>
          <p:cNvSpPr>
            <a:spLocks noChangeShapeType="1"/>
          </p:cNvSpPr>
          <p:nvPr/>
        </p:nvSpPr>
        <p:spPr bwMode="auto">
          <a:xfrm flipV="1">
            <a:off x="6400800" y="2133600"/>
            <a:ext cx="457200" cy="381000"/>
          </a:xfrm>
          <a:prstGeom prst="line">
            <a:avLst/>
          </a:prstGeom>
          <a:noFill/>
          <a:ln w="9525">
            <a:solidFill>
              <a:srgbClr val="596171"/>
            </a:solidFill>
            <a:round/>
            <a:headEnd/>
            <a:tailEnd/>
          </a:ln>
        </p:spPr>
        <p:txBody>
          <a:bodyPr wrap="none" anchor="ctr"/>
          <a:lstStyle/>
          <a:p>
            <a:endParaRPr lang="hu-HU"/>
          </a:p>
        </p:txBody>
      </p:sp>
      <p:sp>
        <p:nvSpPr>
          <p:cNvPr id="10250" name="Line 20"/>
          <p:cNvSpPr>
            <a:spLocks noChangeShapeType="1"/>
          </p:cNvSpPr>
          <p:nvPr/>
        </p:nvSpPr>
        <p:spPr bwMode="auto">
          <a:xfrm flipH="1" flipV="1">
            <a:off x="2209800" y="2133600"/>
            <a:ext cx="762000" cy="304800"/>
          </a:xfrm>
          <a:prstGeom prst="line">
            <a:avLst/>
          </a:prstGeom>
          <a:noFill/>
          <a:ln w="9525">
            <a:solidFill>
              <a:srgbClr val="596171"/>
            </a:solidFill>
            <a:round/>
            <a:headEnd/>
            <a:tailEnd/>
          </a:ln>
        </p:spPr>
        <p:txBody>
          <a:bodyPr wrap="none" anchor="ctr"/>
          <a:lstStyle/>
          <a:p>
            <a:endParaRPr lang="hu-HU"/>
          </a:p>
        </p:txBody>
      </p:sp>
      <p:sp>
        <p:nvSpPr>
          <p:cNvPr id="10251" name="Line 21"/>
          <p:cNvSpPr>
            <a:spLocks noChangeShapeType="1"/>
          </p:cNvSpPr>
          <p:nvPr/>
        </p:nvSpPr>
        <p:spPr bwMode="auto">
          <a:xfrm flipV="1">
            <a:off x="1981200" y="4267200"/>
            <a:ext cx="533400" cy="381000"/>
          </a:xfrm>
          <a:prstGeom prst="line">
            <a:avLst/>
          </a:prstGeom>
          <a:noFill/>
          <a:ln w="9525">
            <a:solidFill>
              <a:srgbClr val="596171"/>
            </a:solidFill>
            <a:round/>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3537</TotalTime>
  <Words>4087</Words>
  <Application>Microsoft Office PowerPoint</Application>
  <PresentationFormat>Diavetítés a képernyőre (4:3 oldalarány)</PresentationFormat>
  <Paragraphs>496</Paragraphs>
  <Slides>71</Slides>
  <Notes>71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71</vt:i4>
      </vt:variant>
    </vt:vector>
  </HeadingPairs>
  <TitlesOfParts>
    <vt:vector size="77" baseType="lpstr">
      <vt:lpstr>ＭＳ Ｐゴシック</vt:lpstr>
      <vt:lpstr>Arial</vt:lpstr>
      <vt:lpstr>Geneva</vt:lpstr>
      <vt:lpstr>Lucida Grande</vt:lpstr>
      <vt:lpstr>Times</vt:lpstr>
      <vt:lpstr>Blank Presentation</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Gillian O'Neil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O'Neil</dc:creator>
  <cp:lastModifiedBy>Attila</cp:lastModifiedBy>
  <cp:revision>294</cp:revision>
  <dcterms:created xsi:type="dcterms:W3CDTF">2010-10-13T06:41:37Z</dcterms:created>
  <dcterms:modified xsi:type="dcterms:W3CDTF">2016-05-18T22:05:25Z</dcterms:modified>
</cp:coreProperties>
</file>